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63" r:id="rId5"/>
    <p:sldId id="257" r:id="rId6"/>
    <p:sldId id="258" r:id="rId7"/>
    <p:sldId id="260" r:id="rId8"/>
    <p:sldId id="261" r:id="rId9"/>
    <p:sldId id="262" r:id="rId10"/>
    <p:sldId id="259" r:id="rId11"/>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88" autoAdjust="0"/>
    <p:restoredTop sz="94660"/>
  </p:normalViewPr>
  <p:slideViewPr>
    <p:cSldViewPr snapToGrid="0">
      <p:cViewPr varScale="1">
        <p:scale>
          <a:sx n="57" d="100"/>
          <a:sy n="57" d="100"/>
        </p:scale>
        <p:origin x="90" y="6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0F49-A786-40D8-9075-FB1FE37E65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885470-F619-4688-B73C-D8779AEFD4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5D29B8-813A-4193-80E0-AF9EF0EF421D}"/>
              </a:ext>
            </a:extLst>
          </p:cNvPr>
          <p:cNvSpPr>
            <a:spLocks noGrp="1"/>
          </p:cNvSpPr>
          <p:nvPr>
            <p:ph type="dt" sz="half" idx="10"/>
          </p:nvPr>
        </p:nvSpPr>
        <p:spPr/>
        <p:txBody>
          <a:bodyPr/>
          <a:lstStyle/>
          <a:p>
            <a:fld id="{3E00473A-E9A4-4EB0-BB9E-7FE061811FC4}" type="datetimeFigureOut">
              <a:rPr lang="en-GB" smtClean="0"/>
              <a:t>24/03/2020</a:t>
            </a:fld>
            <a:endParaRPr lang="en-GB"/>
          </a:p>
        </p:txBody>
      </p:sp>
      <p:sp>
        <p:nvSpPr>
          <p:cNvPr id="5" name="Footer Placeholder 4">
            <a:extLst>
              <a:ext uri="{FF2B5EF4-FFF2-40B4-BE49-F238E27FC236}">
                <a16:creationId xmlns:a16="http://schemas.microsoft.com/office/drawing/2014/main" id="{E3FCE618-A134-4C77-8DEB-C84D177665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6C8071-5AA1-4F21-8720-62D0D38A1DD7}"/>
              </a:ext>
            </a:extLst>
          </p:cNvPr>
          <p:cNvSpPr>
            <a:spLocks noGrp="1"/>
          </p:cNvSpPr>
          <p:nvPr>
            <p:ph type="sldNum" sz="quarter" idx="12"/>
          </p:nvPr>
        </p:nvSpPr>
        <p:spPr/>
        <p:txBody>
          <a:bodyPr/>
          <a:lstStyle/>
          <a:p>
            <a:fld id="{B6DAC395-A3AA-494F-9C0A-6ACF895F3D10}" type="slidenum">
              <a:rPr lang="en-GB" smtClean="0"/>
              <a:t>‹#›</a:t>
            </a:fld>
            <a:endParaRPr lang="en-GB"/>
          </a:p>
        </p:txBody>
      </p:sp>
    </p:spTree>
    <p:extLst>
      <p:ext uri="{BB962C8B-B14F-4D97-AF65-F5344CB8AC3E}">
        <p14:creationId xmlns:p14="http://schemas.microsoft.com/office/powerpoint/2010/main" val="899016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3F92-2FFA-4ABD-B228-9560785F1C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88394C-4CDE-4B37-8D32-1B1F892E45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E4A388-811B-417C-9795-292FB369D6E9}"/>
              </a:ext>
            </a:extLst>
          </p:cNvPr>
          <p:cNvSpPr>
            <a:spLocks noGrp="1"/>
          </p:cNvSpPr>
          <p:nvPr>
            <p:ph type="dt" sz="half" idx="10"/>
          </p:nvPr>
        </p:nvSpPr>
        <p:spPr/>
        <p:txBody>
          <a:bodyPr/>
          <a:lstStyle/>
          <a:p>
            <a:fld id="{3E00473A-E9A4-4EB0-BB9E-7FE061811FC4}" type="datetimeFigureOut">
              <a:rPr lang="en-GB" smtClean="0"/>
              <a:t>24/03/2020</a:t>
            </a:fld>
            <a:endParaRPr lang="en-GB"/>
          </a:p>
        </p:txBody>
      </p:sp>
      <p:sp>
        <p:nvSpPr>
          <p:cNvPr id="5" name="Footer Placeholder 4">
            <a:extLst>
              <a:ext uri="{FF2B5EF4-FFF2-40B4-BE49-F238E27FC236}">
                <a16:creationId xmlns:a16="http://schemas.microsoft.com/office/drawing/2014/main" id="{63C1F7A0-EEDE-4350-931D-753D340FB7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8AFEE4-50BE-4882-971A-D1104D25F157}"/>
              </a:ext>
            </a:extLst>
          </p:cNvPr>
          <p:cNvSpPr>
            <a:spLocks noGrp="1"/>
          </p:cNvSpPr>
          <p:nvPr>
            <p:ph type="sldNum" sz="quarter" idx="12"/>
          </p:nvPr>
        </p:nvSpPr>
        <p:spPr/>
        <p:txBody>
          <a:bodyPr/>
          <a:lstStyle/>
          <a:p>
            <a:fld id="{B6DAC395-A3AA-494F-9C0A-6ACF895F3D10}" type="slidenum">
              <a:rPr lang="en-GB" smtClean="0"/>
              <a:t>‹#›</a:t>
            </a:fld>
            <a:endParaRPr lang="en-GB"/>
          </a:p>
        </p:txBody>
      </p:sp>
    </p:spTree>
    <p:extLst>
      <p:ext uri="{BB962C8B-B14F-4D97-AF65-F5344CB8AC3E}">
        <p14:creationId xmlns:p14="http://schemas.microsoft.com/office/powerpoint/2010/main" val="2229039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37E42A-42E4-4711-894C-38B4012E9F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5804F8-713A-4584-92DF-81048DF905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6E9F70-54D5-4DD8-95B5-99A631FB816F}"/>
              </a:ext>
            </a:extLst>
          </p:cNvPr>
          <p:cNvSpPr>
            <a:spLocks noGrp="1"/>
          </p:cNvSpPr>
          <p:nvPr>
            <p:ph type="dt" sz="half" idx="10"/>
          </p:nvPr>
        </p:nvSpPr>
        <p:spPr/>
        <p:txBody>
          <a:bodyPr/>
          <a:lstStyle/>
          <a:p>
            <a:fld id="{3E00473A-E9A4-4EB0-BB9E-7FE061811FC4}" type="datetimeFigureOut">
              <a:rPr lang="en-GB" smtClean="0"/>
              <a:t>24/03/2020</a:t>
            </a:fld>
            <a:endParaRPr lang="en-GB"/>
          </a:p>
        </p:txBody>
      </p:sp>
      <p:sp>
        <p:nvSpPr>
          <p:cNvPr id="5" name="Footer Placeholder 4">
            <a:extLst>
              <a:ext uri="{FF2B5EF4-FFF2-40B4-BE49-F238E27FC236}">
                <a16:creationId xmlns:a16="http://schemas.microsoft.com/office/drawing/2014/main" id="{74303A40-13D9-430E-A168-F783329D3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5199E-6293-47BB-B824-479B4728BE76}"/>
              </a:ext>
            </a:extLst>
          </p:cNvPr>
          <p:cNvSpPr>
            <a:spLocks noGrp="1"/>
          </p:cNvSpPr>
          <p:nvPr>
            <p:ph type="sldNum" sz="quarter" idx="12"/>
          </p:nvPr>
        </p:nvSpPr>
        <p:spPr/>
        <p:txBody>
          <a:bodyPr/>
          <a:lstStyle/>
          <a:p>
            <a:fld id="{B6DAC395-A3AA-494F-9C0A-6ACF895F3D10}" type="slidenum">
              <a:rPr lang="en-GB" smtClean="0"/>
              <a:t>‹#›</a:t>
            </a:fld>
            <a:endParaRPr lang="en-GB"/>
          </a:p>
        </p:txBody>
      </p:sp>
    </p:spTree>
    <p:extLst>
      <p:ext uri="{BB962C8B-B14F-4D97-AF65-F5344CB8AC3E}">
        <p14:creationId xmlns:p14="http://schemas.microsoft.com/office/powerpoint/2010/main" val="218740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4D00-E065-476E-9D1E-E30E3E87BC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2168F3-D3D8-4499-BC4F-3F9E5B6930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F5A7F0-D0CD-4884-82CD-A3FBD02E1BFC}"/>
              </a:ext>
            </a:extLst>
          </p:cNvPr>
          <p:cNvSpPr>
            <a:spLocks noGrp="1"/>
          </p:cNvSpPr>
          <p:nvPr>
            <p:ph type="dt" sz="half" idx="10"/>
          </p:nvPr>
        </p:nvSpPr>
        <p:spPr/>
        <p:txBody>
          <a:bodyPr/>
          <a:lstStyle/>
          <a:p>
            <a:fld id="{3E00473A-E9A4-4EB0-BB9E-7FE061811FC4}" type="datetimeFigureOut">
              <a:rPr lang="en-GB" smtClean="0"/>
              <a:t>24/03/2020</a:t>
            </a:fld>
            <a:endParaRPr lang="en-GB"/>
          </a:p>
        </p:txBody>
      </p:sp>
      <p:sp>
        <p:nvSpPr>
          <p:cNvPr id="5" name="Footer Placeholder 4">
            <a:extLst>
              <a:ext uri="{FF2B5EF4-FFF2-40B4-BE49-F238E27FC236}">
                <a16:creationId xmlns:a16="http://schemas.microsoft.com/office/drawing/2014/main" id="{5212E6DD-3F0C-4602-B103-6EEF3DB1B7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F04E0B-F18E-43A2-B5BD-8BA03BE279B6}"/>
              </a:ext>
            </a:extLst>
          </p:cNvPr>
          <p:cNvSpPr>
            <a:spLocks noGrp="1"/>
          </p:cNvSpPr>
          <p:nvPr>
            <p:ph type="sldNum" sz="quarter" idx="12"/>
          </p:nvPr>
        </p:nvSpPr>
        <p:spPr/>
        <p:txBody>
          <a:bodyPr/>
          <a:lstStyle/>
          <a:p>
            <a:fld id="{B6DAC395-A3AA-494F-9C0A-6ACF895F3D10}" type="slidenum">
              <a:rPr lang="en-GB" smtClean="0"/>
              <a:t>‹#›</a:t>
            </a:fld>
            <a:endParaRPr lang="en-GB"/>
          </a:p>
        </p:txBody>
      </p:sp>
    </p:spTree>
    <p:extLst>
      <p:ext uri="{BB962C8B-B14F-4D97-AF65-F5344CB8AC3E}">
        <p14:creationId xmlns:p14="http://schemas.microsoft.com/office/powerpoint/2010/main" val="838315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82ECF-31E3-4B88-B9B9-999B16F3A7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E261EDA-2962-4740-955B-7D3DEED800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69A842-2D6A-440C-A0C8-D4C3D7F8DB1A}"/>
              </a:ext>
            </a:extLst>
          </p:cNvPr>
          <p:cNvSpPr>
            <a:spLocks noGrp="1"/>
          </p:cNvSpPr>
          <p:nvPr>
            <p:ph type="dt" sz="half" idx="10"/>
          </p:nvPr>
        </p:nvSpPr>
        <p:spPr/>
        <p:txBody>
          <a:bodyPr/>
          <a:lstStyle/>
          <a:p>
            <a:fld id="{3E00473A-E9A4-4EB0-BB9E-7FE061811FC4}" type="datetimeFigureOut">
              <a:rPr lang="en-GB" smtClean="0"/>
              <a:t>24/03/2020</a:t>
            </a:fld>
            <a:endParaRPr lang="en-GB"/>
          </a:p>
        </p:txBody>
      </p:sp>
      <p:sp>
        <p:nvSpPr>
          <p:cNvPr id="5" name="Footer Placeholder 4">
            <a:extLst>
              <a:ext uri="{FF2B5EF4-FFF2-40B4-BE49-F238E27FC236}">
                <a16:creationId xmlns:a16="http://schemas.microsoft.com/office/drawing/2014/main" id="{B966256A-4322-470F-9E93-B90FCD9B5C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1FB4-CF18-420B-B89E-E7FBBA65E96F}"/>
              </a:ext>
            </a:extLst>
          </p:cNvPr>
          <p:cNvSpPr>
            <a:spLocks noGrp="1"/>
          </p:cNvSpPr>
          <p:nvPr>
            <p:ph type="sldNum" sz="quarter" idx="12"/>
          </p:nvPr>
        </p:nvSpPr>
        <p:spPr/>
        <p:txBody>
          <a:bodyPr/>
          <a:lstStyle/>
          <a:p>
            <a:fld id="{B6DAC395-A3AA-494F-9C0A-6ACF895F3D10}" type="slidenum">
              <a:rPr lang="en-GB" smtClean="0"/>
              <a:t>‹#›</a:t>
            </a:fld>
            <a:endParaRPr lang="en-GB"/>
          </a:p>
        </p:txBody>
      </p:sp>
    </p:spTree>
    <p:extLst>
      <p:ext uri="{BB962C8B-B14F-4D97-AF65-F5344CB8AC3E}">
        <p14:creationId xmlns:p14="http://schemas.microsoft.com/office/powerpoint/2010/main" val="424606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57D8D-8A93-4C4F-9F48-4A17CE4F4D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1D74FD-765A-411F-A778-C5856281D2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78B451-6CAC-4FA8-8EC9-BB834D7F9D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B619CF6-54FD-4F8A-98CF-9919C227A12B}"/>
              </a:ext>
            </a:extLst>
          </p:cNvPr>
          <p:cNvSpPr>
            <a:spLocks noGrp="1"/>
          </p:cNvSpPr>
          <p:nvPr>
            <p:ph type="dt" sz="half" idx="10"/>
          </p:nvPr>
        </p:nvSpPr>
        <p:spPr/>
        <p:txBody>
          <a:bodyPr/>
          <a:lstStyle/>
          <a:p>
            <a:fld id="{3E00473A-E9A4-4EB0-BB9E-7FE061811FC4}" type="datetimeFigureOut">
              <a:rPr lang="en-GB" smtClean="0"/>
              <a:t>24/03/2020</a:t>
            </a:fld>
            <a:endParaRPr lang="en-GB"/>
          </a:p>
        </p:txBody>
      </p:sp>
      <p:sp>
        <p:nvSpPr>
          <p:cNvPr id="6" name="Footer Placeholder 5">
            <a:extLst>
              <a:ext uri="{FF2B5EF4-FFF2-40B4-BE49-F238E27FC236}">
                <a16:creationId xmlns:a16="http://schemas.microsoft.com/office/drawing/2014/main" id="{CC275E54-BBDE-46F5-A3A0-2204E41CAF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CE531E-313A-4644-A4F5-B6F42E2B852A}"/>
              </a:ext>
            </a:extLst>
          </p:cNvPr>
          <p:cNvSpPr>
            <a:spLocks noGrp="1"/>
          </p:cNvSpPr>
          <p:nvPr>
            <p:ph type="sldNum" sz="quarter" idx="12"/>
          </p:nvPr>
        </p:nvSpPr>
        <p:spPr/>
        <p:txBody>
          <a:bodyPr/>
          <a:lstStyle/>
          <a:p>
            <a:fld id="{B6DAC395-A3AA-494F-9C0A-6ACF895F3D10}" type="slidenum">
              <a:rPr lang="en-GB" smtClean="0"/>
              <a:t>‹#›</a:t>
            </a:fld>
            <a:endParaRPr lang="en-GB"/>
          </a:p>
        </p:txBody>
      </p:sp>
    </p:spTree>
    <p:extLst>
      <p:ext uri="{BB962C8B-B14F-4D97-AF65-F5344CB8AC3E}">
        <p14:creationId xmlns:p14="http://schemas.microsoft.com/office/powerpoint/2010/main" val="1014518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FF91-CF3D-4835-A56C-B149B7EDFAE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107F4E-8559-4D51-92CF-BC7E621903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472E46-2321-46F3-AF15-1671C99708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AEE49AE-CB06-4B9F-92A4-2633A3EC1D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051153-E24F-4A87-864B-0B48E1C3F3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FB6B1E1-0408-48E9-A721-239647CB3146}"/>
              </a:ext>
            </a:extLst>
          </p:cNvPr>
          <p:cNvSpPr>
            <a:spLocks noGrp="1"/>
          </p:cNvSpPr>
          <p:nvPr>
            <p:ph type="dt" sz="half" idx="10"/>
          </p:nvPr>
        </p:nvSpPr>
        <p:spPr/>
        <p:txBody>
          <a:bodyPr/>
          <a:lstStyle/>
          <a:p>
            <a:fld id="{3E00473A-E9A4-4EB0-BB9E-7FE061811FC4}" type="datetimeFigureOut">
              <a:rPr lang="en-GB" smtClean="0"/>
              <a:t>24/03/2020</a:t>
            </a:fld>
            <a:endParaRPr lang="en-GB"/>
          </a:p>
        </p:txBody>
      </p:sp>
      <p:sp>
        <p:nvSpPr>
          <p:cNvPr id="8" name="Footer Placeholder 7">
            <a:extLst>
              <a:ext uri="{FF2B5EF4-FFF2-40B4-BE49-F238E27FC236}">
                <a16:creationId xmlns:a16="http://schemas.microsoft.com/office/drawing/2014/main" id="{568E3C57-BA49-49D0-A5B1-46A33D57723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68F585-70D8-45A2-B90E-68986EC38B70}"/>
              </a:ext>
            </a:extLst>
          </p:cNvPr>
          <p:cNvSpPr>
            <a:spLocks noGrp="1"/>
          </p:cNvSpPr>
          <p:nvPr>
            <p:ph type="sldNum" sz="quarter" idx="12"/>
          </p:nvPr>
        </p:nvSpPr>
        <p:spPr/>
        <p:txBody>
          <a:bodyPr/>
          <a:lstStyle/>
          <a:p>
            <a:fld id="{B6DAC395-A3AA-494F-9C0A-6ACF895F3D10}" type="slidenum">
              <a:rPr lang="en-GB" smtClean="0"/>
              <a:t>‹#›</a:t>
            </a:fld>
            <a:endParaRPr lang="en-GB"/>
          </a:p>
        </p:txBody>
      </p:sp>
    </p:spTree>
    <p:extLst>
      <p:ext uri="{BB962C8B-B14F-4D97-AF65-F5344CB8AC3E}">
        <p14:creationId xmlns:p14="http://schemas.microsoft.com/office/powerpoint/2010/main" val="32382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E0DEC-55F1-4A22-8474-FD4288C91F6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98D5C8-78F3-43D0-8797-03EE12A40D81}"/>
              </a:ext>
            </a:extLst>
          </p:cNvPr>
          <p:cNvSpPr>
            <a:spLocks noGrp="1"/>
          </p:cNvSpPr>
          <p:nvPr>
            <p:ph type="dt" sz="half" idx="10"/>
          </p:nvPr>
        </p:nvSpPr>
        <p:spPr/>
        <p:txBody>
          <a:bodyPr/>
          <a:lstStyle/>
          <a:p>
            <a:fld id="{3E00473A-E9A4-4EB0-BB9E-7FE061811FC4}" type="datetimeFigureOut">
              <a:rPr lang="en-GB" smtClean="0"/>
              <a:t>24/03/2020</a:t>
            </a:fld>
            <a:endParaRPr lang="en-GB"/>
          </a:p>
        </p:txBody>
      </p:sp>
      <p:sp>
        <p:nvSpPr>
          <p:cNvPr id="4" name="Footer Placeholder 3">
            <a:extLst>
              <a:ext uri="{FF2B5EF4-FFF2-40B4-BE49-F238E27FC236}">
                <a16:creationId xmlns:a16="http://schemas.microsoft.com/office/drawing/2014/main" id="{C5029BCB-416D-41BF-ADB1-2E5C8EC23B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FC5940-D3DE-42D4-A187-3B9960B02B4E}"/>
              </a:ext>
            </a:extLst>
          </p:cNvPr>
          <p:cNvSpPr>
            <a:spLocks noGrp="1"/>
          </p:cNvSpPr>
          <p:nvPr>
            <p:ph type="sldNum" sz="quarter" idx="12"/>
          </p:nvPr>
        </p:nvSpPr>
        <p:spPr/>
        <p:txBody>
          <a:bodyPr/>
          <a:lstStyle/>
          <a:p>
            <a:fld id="{B6DAC395-A3AA-494F-9C0A-6ACF895F3D10}" type="slidenum">
              <a:rPr lang="en-GB" smtClean="0"/>
              <a:t>‹#›</a:t>
            </a:fld>
            <a:endParaRPr lang="en-GB"/>
          </a:p>
        </p:txBody>
      </p:sp>
    </p:spTree>
    <p:extLst>
      <p:ext uri="{BB962C8B-B14F-4D97-AF65-F5344CB8AC3E}">
        <p14:creationId xmlns:p14="http://schemas.microsoft.com/office/powerpoint/2010/main" val="3100024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40AE1F-5063-4A28-BA81-36CE6BEE6C72}"/>
              </a:ext>
            </a:extLst>
          </p:cNvPr>
          <p:cNvSpPr>
            <a:spLocks noGrp="1"/>
          </p:cNvSpPr>
          <p:nvPr>
            <p:ph type="dt" sz="half" idx="10"/>
          </p:nvPr>
        </p:nvSpPr>
        <p:spPr/>
        <p:txBody>
          <a:bodyPr/>
          <a:lstStyle/>
          <a:p>
            <a:fld id="{3E00473A-E9A4-4EB0-BB9E-7FE061811FC4}" type="datetimeFigureOut">
              <a:rPr lang="en-GB" smtClean="0"/>
              <a:t>24/03/2020</a:t>
            </a:fld>
            <a:endParaRPr lang="en-GB"/>
          </a:p>
        </p:txBody>
      </p:sp>
      <p:sp>
        <p:nvSpPr>
          <p:cNvPr id="3" name="Footer Placeholder 2">
            <a:extLst>
              <a:ext uri="{FF2B5EF4-FFF2-40B4-BE49-F238E27FC236}">
                <a16:creationId xmlns:a16="http://schemas.microsoft.com/office/drawing/2014/main" id="{A88DC6F6-F703-4816-BE2A-64ED7A361B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54C028-EA77-4473-89BF-9B3AED9316B1}"/>
              </a:ext>
            </a:extLst>
          </p:cNvPr>
          <p:cNvSpPr>
            <a:spLocks noGrp="1"/>
          </p:cNvSpPr>
          <p:nvPr>
            <p:ph type="sldNum" sz="quarter" idx="12"/>
          </p:nvPr>
        </p:nvSpPr>
        <p:spPr/>
        <p:txBody>
          <a:bodyPr/>
          <a:lstStyle/>
          <a:p>
            <a:fld id="{B6DAC395-A3AA-494F-9C0A-6ACF895F3D10}" type="slidenum">
              <a:rPr lang="en-GB" smtClean="0"/>
              <a:t>‹#›</a:t>
            </a:fld>
            <a:endParaRPr lang="en-GB"/>
          </a:p>
        </p:txBody>
      </p:sp>
    </p:spTree>
    <p:extLst>
      <p:ext uri="{BB962C8B-B14F-4D97-AF65-F5344CB8AC3E}">
        <p14:creationId xmlns:p14="http://schemas.microsoft.com/office/powerpoint/2010/main" val="335665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0268-B5A6-4C29-9CB2-540CE8EE99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8500D7-FA3F-4D36-BB56-8E627E9703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7A85A3-84D4-417E-AB94-228161E707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E295F2-1A45-48D4-A238-130996309A39}"/>
              </a:ext>
            </a:extLst>
          </p:cNvPr>
          <p:cNvSpPr>
            <a:spLocks noGrp="1"/>
          </p:cNvSpPr>
          <p:nvPr>
            <p:ph type="dt" sz="half" idx="10"/>
          </p:nvPr>
        </p:nvSpPr>
        <p:spPr/>
        <p:txBody>
          <a:bodyPr/>
          <a:lstStyle/>
          <a:p>
            <a:fld id="{3E00473A-E9A4-4EB0-BB9E-7FE061811FC4}" type="datetimeFigureOut">
              <a:rPr lang="en-GB" smtClean="0"/>
              <a:t>24/03/2020</a:t>
            </a:fld>
            <a:endParaRPr lang="en-GB"/>
          </a:p>
        </p:txBody>
      </p:sp>
      <p:sp>
        <p:nvSpPr>
          <p:cNvPr id="6" name="Footer Placeholder 5">
            <a:extLst>
              <a:ext uri="{FF2B5EF4-FFF2-40B4-BE49-F238E27FC236}">
                <a16:creationId xmlns:a16="http://schemas.microsoft.com/office/drawing/2014/main" id="{17CFFF5D-C22A-485C-ADB8-AFDC1CAE27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25C0E2-7479-4D3E-9712-CFA2F89E77FD}"/>
              </a:ext>
            </a:extLst>
          </p:cNvPr>
          <p:cNvSpPr>
            <a:spLocks noGrp="1"/>
          </p:cNvSpPr>
          <p:nvPr>
            <p:ph type="sldNum" sz="quarter" idx="12"/>
          </p:nvPr>
        </p:nvSpPr>
        <p:spPr/>
        <p:txBody>
          <a:bodyPr/>
          <a:lstStyle/>
          <a:p>
            <a:fld id="{B6DAC395-A3AA-494F-9C0A-6ACF895F3D10}" type="slidenum">
              <a:rPr lang="en-GB" smtClean="0"/>
              <a:t>‹#›</a:t>
            </a:fld>
            <a:endParaRPr lang="en-GB"/>
          </a:p>
        </p:txBody>
      </p:sp>
    </p:spTree>
    <p:extLst>
      <p:ext uri="{BB962C8B-B14F-4D97-AF65-F5344CB8AC3E}">
        <p14:creationId xmlns:p14="http://schemas.microsoft.com/office/powerpoint/2010/main" val="288780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61A63-2EAE-498A-BB9E-B5E4A6233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674920-0BB9-4A48-AF1A-5C457BC876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7280659-D170-466D-94F1-181B95747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C2F66-451C-44F0-8E56-0322FCC2CA95}"/>
              </a:ext>
            </a:extLst>
          </p:cNvPr>
          <p:cNvSpPr>
            <a:spLocks noGrp="1"/>
          </p:cNvSpPr>
          <p:nvPr>
            <p:ph type="dt" sz="half" idx="10"/>
          </p:nvPr>
        </p:nvSpPr>
        <p:spPr/>
        <p:txBody>
          <a:bodyPr/>
          <a:lstStyle/>
          <a:p>
            <a:fld id="{3E00473A-E9A4-4EB0-BB9E-7FE061811FC4}" type="datetimeFigureOut">
              <a:rPr lang="en-GB" smtClean="0"/>
              <a:t>24/03/2020</a:t>
            </a:fld>
            <a:endParaRPr lang="en-GB"/>
          </a:p>
        </p:txBody>
      </p:sp>
      <p:sp>
        <p:nvSpPr>
          <p:cNvPr id="6" name="Footer Placeholder 5">
            <a:extLst>
              <a:ext uri="{FF2B5EF4-FFF2-40B4-BE49-F238E27FC236}">
                <a16:creationId xmlns:a16="http://schemas.microsoft.com/office/drawing/2014/main" id="{5159956A-CE70-427F-B23A-2820FF7598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16987D-2D43-41EE-8EB6-EC08EABD382A}"/>
              </a:ext>
            </a:extLst>
          </p:cNvPr>
          <p:cNvSpPr>
            <a:spLocks noGrp="1"/>
          </p:cNvSpPr>
          <p:nvPr>
            <p:ph type="sldNum" sz="quarter" idx="12"/>
          </p:nvPr>
        </p:nvSpPr>
        <p:spPr/>
        <p:txBody>
          <a:bodyPr/>
          <a:lstStyle/>
          <a:p>
            <a:fld id="{B6DAC395-A3AA-494F-9C0A-6ACF895F3D10}" type="slidenum">
              <a:rPr lang="en-GB" smtClean="0"/>
              <a:t>‹#›</a:t>
            </a:fld>
            <a:endParaRPr lang="en-GB"/>
          </a:p>
        </p:txBody>
      </p:sp>
    </p:spTree>
    <p:extLst>
      <p:ext uri="{BB962C8B-B14F-4D97-AF65-F5344CB8AC3E}">
        <p14:creationId xmlns:p14="http://schemas.microsoft.com/office/powerpoint/2010/main" val="3120108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7BB7CC-DAB0-49DD-8D14-73570E890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B82853-00BC-4176-B29B-E2789D9042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2E56B3-F7F5-4E79-A401-6FD7DD1B2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0473A-E9A4-4EB0-BB9E-7FE061811FC4}" type="datetimeFigureOut">
              <a:rPr lang="en-GB" smtClean="0"/>
              <a:t>24/03/2020</a:t>
            </a:fld>
            <a:endParaRPr lang="en-GB"/>
          </a:p>
        </p:txBody>
      </p:sp>
      <p:sp>
        <p:nvSpPr>
          <p:cNvPr id="5" name="Footer Placeholder 4">
            <a:extLst>
              <a:ext uri="{FF2B5EF4-FFF2-40B4-BE49-F238E27FC236}">
                <a16:creationId xmlns:a16="http://schemas.microsoft.com/office/drawing/2014/main" id="{0209A597-B259-4045-A5BB-583FA02A25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926E5D-1840-4DCE-89EE-03A75E6DFF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AC395-A3AA-494F-9C0A-6ACF895F3D10}" type="slidenum">
              <a:rPr lang="en-GB" smtClean="0"/>
              <a:t>‹#›</a:t>
            </a:fld>
            <a:endParaRPr lang="en-GB"/>
          </a:p>
        </p:txBody>
      </p:sp>
    </p:spTree>
    <p:extLst>
      <p:ext uri="{BB962C8B-B14F-4D97-AF65-F5344CB8AC3E}">
        <p14:creationId xmlns:p14="http://schemas.microsoft.com/office/powerpoint/2010/main" val="3963418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16.png"/><Relationship Id="rId12" Type="http://schemas.microsoft.com/office/2007/relationships/hdphoto" Target="../media/hdphoto13.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microsoft.com/office/2007/relationships/hdphoto" Target="../media/hdphoto10.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20.png"/><Relationship Id="rId7" Type="http://schemas.microsoft.com/office/2007/relationships/hdphoto" Target="../media/hdphoto15.wdp"/><Relationship Id="rId12" Type="http://schemas.openxmlformats.org/officeDocument/2006/relationships/image" Target="../media/image27.png"/><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25.png"/><Relationship Id="rId4" Type="http://schemas.microsoft.com/office/2007/relationships/hdphoto" Target="../media/hdphoto14.wdp"/><Relationship Id="rId9" Type="http://schemas.openxmlformats.org/officeDocument/2006/relationships/image" Target="../media/image24.png"/><Relationship Id="rId14" Type="http://schemas.microsoft.com/office/2007/relationships/hdphoto" Target="../media/hdphoto16.wdp"/></Relationships>
</file>

<file path=ppt/slides/_rels/slide7.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17.wdp"/><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microsoft.com/office/2007/relationships/hdphoto" Target="../media/hdphoto21.wdp"/><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22.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2128328-4801-4933-AAC6-1AF296F0B0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974" l="1070" r="99319">
                        <a14:foregroundMark x1="14439" y1="26432" x2="1118" y2="75586"/>
                        <a14:foregroundMark x1="84686" y1="26432" x2="77540" y2="43164"/>
                        <a14:foregroundMark x1="77540" y1="43164" x2="59893" y2="66536"/>
                        <a14:foregroundMark x1="59893" y1="66536" x2="55907" y2="76563"/>
                        <a14:foregroundMark x1="84686" y1="27669" x2="99951" y2="62240"/>
                        <a14:foregroundMark x1="99951" y1="62240" x2="99319" y2="70898"/>
                        <a14:foregroundMark x1="99319" y1="70898" x2="89791" y2="78255"/>
                        <a14:foregroundMark x1="89791" y1="78255" x2="49587" y2="77279"/>
                        <a14:foregroundMark x1="49587" y1="77279" x2="15605" y2="82096"/>
                        <a14:foregroundMark x1="15605" y1="82096" x2="12397" y2="78255"/>
                        <a14:foregroundMark x1="17939" y1="26432" x2="23918" y2="27669"/>
                        <a14:foregroundMark x1="23918" y1="27669" x2="36315" y2="25456"/>
                        <a14:foregroundMark x1="36315" y1="25456" x2="36704" y2="25456"/>
                        <a14:foregroundMark x1="82645" y1="25651" x2="70734" y2="24740"/>
                        <a14:foregroundMark x1="70734" y1="24740" x2="36558" y2="27409"/>
                        <a14:foregroundMark x1="52941" y1="82747" x2="18668" y2="83919"/>
                        <a14:foregroundMark x1="25280" y1="25456" x2="31405" y2="26302"/>
                        <a14:foregroundMark x1="31405" y1="26302" x2="32280" y2="26172"/>
                        <a14:foregroundMark x1="40058" y1="25651" x2="56587" y2="27344"/>
                        <a14:foregroundMark x1="56587" y1="27344" x2="59212" y2="25911"/>
                        <a14:foregroundMark x1="62372" y1="25195" x2="41906" y2="26432"/>
                        <a14:foregroundMark x1="51483" y1="25456" x2="44122" y2="25032"/>
                        <a14:foregroundMark x1="18279" y1="76563" x2="40642" y2="73828"/>
                        <a14:foregroundMark x1="40642" y1="73828" x2="53525" y2="74805"/>
                        <a14:foregroundMark x1="30092" y1="25456" x2="32863" y2="25651"/>
                        <a14:backgroundMark x1="24939" y1="22461" x2="27321" y2="23438"/>
                        <a14:backgroundMark x1="32669" y1="87174" x2="43121" y2="86393"/>
                        <a14:backgroundMark x1="43121" y1="86393" x2="50948" y2="86393"/>
                        <a14:backgroundMark x1="50948" y1="86393" x2="78561" y2="85417"/>
                        <a14:backgroundMark x1="78561" y1="85417" x2="87312" y2="85417"/>
                        <a14:backgroundMark x1="87312" y1="85417" x2="92902" y2="84831"/>
                        <a14:backgroundMark x1="92902" y1="84831" x2="97472" y2="80273"/>
                        <a14:backgroundMark x1="97472" y1="80273" x2="98882" y2="80273"/>
                        <a14:backgroundMark x1="31016" y1="23242" x2="31940" y2="23242"/>
                        <a14:backgroundMark x1="44093" y1="20508" x2="49101" y2="23242"/>
                        <a14:backgroundMark x1="49101" y1="23242" x2="50899" y2="23438"/>
                        <a14:backgroundMark x1="39864" y1="24674" x2="47594" y2="23698"/>
                      </a14:backgroundRemoval>
                    </a14:imgEffect>
                  </a14:imgLayer>
                </a14:imgProps>
              </a:ext>
            </a:extLst>
          </a:blip>
          <a:stretch>
            <a:fillRect/>
          </a:stretch>
        </p:blipFill>
        <p:spPr>
          <a:xfrm>
            <a:off x="5821512" y="1642478"/>
            <a:ext cx="3474494" cy="2594469"/>
          </a:xfrm>
          <a:prstGeom prst="rect">
            <a:avLst/>
          </a:prstGeom>
        </p:spPr>
      </p:pic>
      <p:pic>
        <p:nvPicPr>
          <p:cNvPr id="5" name="Picture 4" descr="A close up of an object&#10;&#10;Description automatically generated">
            <a:extLst>
              <a:ext uri="{FF2B5EF4-FFF2-40B4-BE49-F238E27FC236}">
                <a16:creationId xmlns:a16="http://schemas.microsoft.com/office/drawing/2014/main" id="{B123F285-F158-40F5-B020-165EF971DBE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529791">
            <a:off x="-421350" y="665943"/>
            <a:ext cx="5299364" cy="6858000"/>
          </a:xfrm>
          <a:prstGeom prst="rect">
            <a:avLst/>
          </a:prstGeom>
        </p:spPr>
      </p:pic>
      <p:sp>
        <p:nvSpPr>
          <p:cNvPr id="6" name="TextBox 5">
            <a:extLst>
              <a:ext uri="{FF2B5EF4-FFF2-40B4-BE49-F238E27FC236}">
                <a16:creationId xmlns:a16="http://schemas.microsoft.com/office/drawing/2014/main" id="{D22EE895-275E-4428-BE08-B8429D006757}"/>
              </a:ext>
            </a:extLst>
          </p:cNvPr>
          <p:cNvSpPr txBox="1"/>
          <p:nvPr/>
        </p:nvSpPr>
        <p:spPr>
          <a:xfrm>
            <a:off x="418627" y="350476"/>
            <a:ext cx="1928926" cy="707886"/>
          </a:xfrm>
          <a:prstGeom prst="rect">
            <a:avLst/>
          </a:prstGeom>
          <a:noFill/>
        </p:spPr>
        <p:txBody>
          <a:bodyPr wrap="square" rtlCol="0">
            <a:spAutoFit/>
          </a:bodyPr>
          <a:lstStyle/>
          <a:p>
            <a:r>
              <a:rPr lang="en-US" sz="4000" b="1" dirty="0"/>
              <a:t>Grater</a:t>
            </a:r>
            <a:endParaRPr lang="en-GB" sz="4000" b="1" dirty="0"/>
          </a:p>
        </p:txBody>
      </p:sp>
      <p:pic>
        <p:nvPicPr>
          <p:cNvPr id="7" name="Picture 6">
            <a:extLst>
              <a:ext uri="{FF2B5EF4-FFF2-40B4-BE49-F238E27FC236}">
                <a16:creationId xmlns:a16="http://schemas.microsoft.com/office/drawing/2014/main" id="{87846406-9E62-460F-8140-7FDA365800E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333" r="96250">
                        <a14:foregroundMark x1="5625" y1="32083" x2="11875" y2="50208"/>
                        <a14:foregroundMark x1="72500" y1="35417" x2="78542" y2="76042"/>
                        <a14:foregroundMark x1="63333" y1="33542" x2="57708" y2="67500"/>
                        <a14:foregroundMark x1="91875" y1="49167" x2="90833" y2="64375"/>
                        <a14:foregroundMark x1="90833" y1="64375" x2="85625" y2="75208"/>
                        <a14:foregroundMark x1="85625" y1="75208" x2="82292" y2="79167"/>
                        <a14:foregroundMark x1="96250" y1="58333" x2="92500" y2="66458"/>
                        <a14:foregroundMark x1="4375" y1="36875" x2="7500" y2="46458"/>
                        <a14:foregroundMark x1="3333" y1="42083" x2="8542" y2="51250"/>
                      </a14:backgroundRemoval>
                    </a14:imgEffect>
                  </a14:imgLayer>
                </a14:imgProps>
              </a:ext>
            </a:extLst>
          </a:blip>
          <a:stretch>
            <a:fillRect/>
          </a:stretch>
        </p:blipFill>
        <p:spPr>
          <a:xfrm>
            <a:off x="2955091" y="4185102"/>
            <a:ext cx="1905000" cy="1905000"/>
          </a:xfrm>
          <a:prstGeom prst="rect">
            <a:avLst/>
          </a:prstGeom>
        </p:spPr>
      </p:pic>
      <p:pic>
        <p:nvPicPr>
          <p:cNvPr id="8" name="Picture 7">
            <a:extLst>
              <a:ext uri="{FF2B5EF4-FFF2-40B4-BE49-F238E27FC236}">
                <a16:creationId xmlns:a16="http://schemas.microsoft.com/office/drawing/2014/main" id="{F9071878-330C-45C3-8E58-852D86DEAA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67" b="89941" l="9732" r="94295">
                        <a14:foregroundMark x1="94295" y1="73373" x2="65772" y2="88757"/>
                        <a14:foregroundMark x1="65772" y1="88757" x2="65436" y2="88757"/>
                      </a14:backgroundRemoval>
                    </a14:imgEffect>
                  </a14:imgLayer>
                </a14:imgProps>
              </a:ext>
            </a:extLst>
          </a:blip>
          <a:stretch>
            <a:fillRect/>
          </a:stretch>
        </p:blipFill>
        <p:spPr>
          <a:xfrm>
            <a:off x="4294702" y="3021866"/>
            <a:ext cx="1957037" cy="1109864"/>
          </a:xfrm>
          <a:prstGeom prst="rect">
            <a:avLst/>
          </a:prstGeom>
        </p:spPr>
      </p:pic>
      <p:sp>
        <p:nvSpPr>
          <p:cNvPr id="9" name="TextBox 8">
            <a:extLst>
              <a:ext uri="{FF2B5EF4-FFF2-40B4-BE49-F238E27FC236}">
                <a16:creationId xmlns:a16="http://schemas.microsoft.com/office/drawing/2014/main" id="{E9A2BBD7-8AB0-4918-AEAA-B8BDA404EAA5}"/>
              </a:ext>
            </a:extLst>
          </p:cNvPr>
          <p:cNvSpPr txBox="1"/>
          <p:nvPr/>
        </p:nvSpPr>
        <p:spPr>
          <a:xfrm>
            <a:off x="5029816" y="4079904"/>
            <a:ext cx="3200400" cy="369332"/>
          </a:xfrm>
          <a:prstGeom prst="rect">
            <a:avLst/>
          </a:prstGeom>
          <a:noFill/>
        </p:spPr>
        <p:txBody>
          <a:bodyPr wrap="square" rtlCol="0">
            <a:spAutoFit/>
          </a:bodyPr>
          <a:lstStyle/>
          <a:p>
            <a:r>
              <a:rPr lang="en-US" dirty="0"/>
              <a:t>Cassava</a:t>
            </a:r>
            <a:endParaRPr lang="en-GB" dirty="0"/>
          </a:p>
        </p:txBody>
      </p:sp>
      <p:sp>
        <p:nvSpPr>
          <p:cNvPr id="10" name="TextBox 9">
            <a:extLst>
              <a:ext uri="{FF2B5EF4-FFF2-40B4-BE49-F238E27FC236}">
                <a16:creationId xmlns:a16="http://schemas.microsoft.com/office/drawing/2014/main" id="{080FFE7C-BF44-4E15-95C6-86B1B236142B}"/>
              </a:ext>
            </a:extLst>
          </p:cNvPr>
          <p:cNvSpPr txBox="1"/>
          <p:nvPr/>
        </p:nvSpPr>
        <p:spPr>
          <a:xfrm>
            <a:off x="3346614" y="5791461"/>
            <a:ext cx="2671011" cy="369332"/>
          </a:xfrm>
          <a:prstGeom prst="rect">
            <a:avLst/>
          </a:prstGeom>
          <a:noFill/>
        </p:spPr>
        <p:txBody>
          <a:bodyPr wrap="square" rtlCol="0">
            <a:spAutoFit/>
          </a:bodyPr>
          <a:lstStyle/>
          <a:p>
            <a:r>
              <a:rPr lang="en-US" dirty="0"/>
              <a:t>Coconut</a:t>
            </a:r>
            <a:endParaRPr lang="en-GB" dirty="0"/>
          </a:p>
        </p:txBody>
      </p:sp>
      <p:sp>
        <p:nvSpPr>
          <p:cNvPr id="11" name="Rectangle 10">
            <a:extLst>
              <a:ext uri="{FF2B5EF4-FFF2-40B4-BE49-F238E27FC236}">
                <a16:creationId xmlns:a16="http://schemas.microsoft.com/office/drawing/2014/main" id="{D1B9C664-176F-4FAE-BA44-05FB2C34E0B2}"/>
              </a:ext>
            </a:extLst>
          </p:cNvPr>
          <p:cNvSpPr/>
          <p:nvPr/>
        </p:nvSpPr>
        <p:spPr>
          <a:xfrm>
            <a:off x="3001786" y="350476"/>
            <a:ext cx="8771587" cy="1569660"/>
          </a:xfrm>
          <a:prstGeom prst="rect">
            <a:avLst/>
          </a:prstGeom>
        </p:spPr>
        <p:txBody>
          <a:bodyPr wrap="square">
            <a:spAutoFit/>
          </a:bodyPr>
          <a:lstStyle/>
          <a:p>
            <a:r>
              <a:rPr lang="en-US" sz="2400" dirty="0"/>
              <a:t>Filled with tiny nail holes with rough edges, this curved tin sheet was fastened to a wood support and used was used to grate peeled coconut and cassava and other ground provisions for cakes.  Can you see what the cake in the picture below is made from?</a:t>
            </a:r>
          </a:p>
        </p:txBody>
      </p:sp>
      <p:pic>
        <p:nvPicPr>
          <p:cNvPr id="13" name="Picture 12">
            <a:extLst>
              <a:ext uri="{FF2B5EF4-FFF2-40B4-BE49-F238E27FC236}">
                <a16:creationId xmlns:a16="http://schemas.microsoft.com/office/drawing/2014/main" id="{E4E1FDF8-6ACD-4A7B-AB28-D986446F6F4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7983" y1="24249" x2="41202" y2="55794"/>
                        <a14:foregroundMark x1="61373" y1="19313" x2="64820" y2="22495"/>
                        <a14:foregroundMark x1="61861" y1="38853" x2="60730" y2="39914"/>
                        <a14:foregroundMark x1="51502" y1="19742" x2="51073" y2="47425"/>
                        <a14:foregroundMark x1="64163" y1="18884" x2="69528" y2="28326"/>
                        <a14:foregroundMark x1="69528" y1="28326" x2="65021" y2="39485"/>
                        <a14:foregroundMark x1="65021" y1="39485" x2="61803" y2="41416"/>
                        <a14:backgroundMark x1="63734" y1="25512" x2="63734" y2="32928"/>
                      </a14:backgroundRemoval>
                    </a14:imgEffect>
                  </a14:imgLayer>
                </a14:imgProps>
              </a:ext>
            </a:extLst>
          </a:blip>
          <a:stretch>
            <a:fillRect/>
          </a:stretch>
        </p:blipFill>
        <p:spPr>
          <a:xfrm>
            <a:off x="7573928" y="2642003"/>
            <a:ext cx="4438650" cy="4438650"/>
          </a:xfrm>
          <a:prstGeom prst="rect">
            <a:avLst/>
          </a:prstGeom>
        </p:spPr>
      </p:pic>
      <p:sp>
        <p:nvSpPr>
          <p:cNvPr id="15" name="TextBox 14">
            <a:extLst>
              <a:ext uri="{FF2B5EF4-FFF2-40B4-BE49-F238E27FC236}">
                <a16:creationId xmlns:a16="http://schemas.microsoft.com/office/drawing/2014/main" id="{5CAA5C3D-EC42-4643-BCD2-5D7102A21544}"/>
              </a:ext>
            </a:extLst>
          </p:cNvPr>
          <p:cNvSpPr txBox="1"/>
          <p:nvPr/>
        </p:nvSpPr>
        <p:spPr>
          <a:xfrm>
            <a:off x="7035316" y="5030856"/>
            <a:ext cx="2405606" cy="369332"/>
          </a:xfrm>
          <a:prstGeom prst="rect">
            <a:avLst/>
          </a:prstGeom>
          <a:solidFill>
            <a:schemeClr val="bg1"/>
          </a:solidFill>
        </p:spPr>
        <p:txBody>
          <a:bodyPr wrap="square" rtlCol="0">
            <a:spAutoFit/>
          </a:bodyPr>
          <a:lstStyle/>
          <a:p>
            <a:r>
              <a:rPr lang="en-US" dirty="0"/>
              <a:t>This is a modern Grater.</a:t>
            </a:r>
            <a:endParaRPr lang="en-GB" dirty="0"/>
          </a:p>
        </p:txBody>
      </p:sp>
      <p:sp>
        <p:nvSpPr>
          <p:cNvPr id="16" name="TextBox 15">
            <a:extLst>
              <a:ext uri="{FF2B5EF4-FFF2-40B4-BE49-F238E27FC236}">
                <a16:creationId xmlns:a16="http://schemas.microsoft.com/office/drawing/2014/main" id="{6112AEAA-27EB-4493-A3AF-8D6673B4269A}"/>
              </a:ext>
            </a:extLst>
          </p:cNvPr>
          <p:cNvSpPr txBox="1"/>
          <p:nvPr/>
        </p:nvSpPr>
        <p:spPr>
          <a:xfrm>
            <a:off x="7030670" y="5400188"/>
            <a:ext cx="2410252" cy="369332"/>
          </a:xfrm>
          <a:prstGeom prst="rect">
            <a:avLst/>
          </a:prstGeom>
          <a:noFill/>
        </p:spPr>
        <p:txBody>
          <a:bodyPr wrap="square" rtlCol="0">
            <a:spAutoFit/>
          </a:bodyPr>
          <a:lstStyle/>
          <a:p>
            <a:r>
              <a:rPr lang="en-US" dirty="0"/>
              <a:t>How does it work?</a:t>
            </a:r>
            <a:endParaRPr lang="en-GB" dirty="0"/>
          </a:p>
        </p:txBody>
      </p:sp>
      <p:sp>
        <p:nvSpPr>
          <p:cNvPr id="17" name="Rectangle 16">
            <a:extLst>
              <a:ext uri="{FF2B5EF4-FFF2-40B4-BE49-F238E27FC236}">
                <a16:creationId xmlns:a16="http://schemas.microsoft.com/office/drawing/2014/main" id="{B26439AE-EF1E-4553-8BA8-DC39F9CFE673}"/>
              </a:ext>
            </a:extLst>
          </p:cNvPr>
          <p:cNvSpPr/>
          <p:nvPr/>
        </p:nvSpPr>
        <p:spPr>
          <a:xfrm>
            <a:off x="179422" y="2270779"/>
            <a:ext cx="1928926" cy="369332"/>
          </a:xfrm>
          <a:prstGeom prst="rect">
            <a:avLst/>
          </a:prstGeom>
        </p:spPr>
        <p:txBody>
          <a:bodyPr wrap="none">
            <a:spAutoFit/>
          </a:bodyPr>
          <a:lstStyle/>
          <a:p>
            <a:r>
              <a:rPr lang="en-GB" dirty="0"/>
              <a:t>How does it work?</a:t>
            </a:r>
          </a:p>
        </p:txBody>
      </p:sp>
    </p:spTree>
    <p:extLst>
      <p:ext uri="{BB962C8B-B14F-4D97-AF65-F5344CB8AC3E}">
        <p14:creationId xmlns:p14="http://schemas.microsoft.com/office/powerpoint/2010/main" val="2182334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bed&#10;&#10;Description automatically generated">
            <a:extLst>
              <a:ext uri="{FF2B5EF4-FFF2-40B4-BE49-F238E27FC236}">
                <a16:creationId xmlns:a16="http://schemas.microsoft.com/office/drawing/2014/main" id="{62A8FDDD-D3D3-401A-B60A-97073B11ACE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8348" l="0" r="99423">
                        <a14:foregroundMark x1="10366" y1="1689" x2="5189" y2="17687"/>
                        <a14:foregroundMark x1="5189" y1="17687" x2="4292" y2="48591"/>
                        <a14:foregroundMark x1="4292" y1="48591" x2="12428" y2="78814"/>
                        <a14:foregroundMark x1="12428" y1="78814" x2="20756" y2="91254"/>
                        <a14:foregroundMark x1="20756" y1="91254" x2="21589" y2="91934"/>
                        <a14:foregroundMark x1="30942" y1="2041" x2="4741" y2="54130"/>
                        <a14:foregroundMark x1="4741" y1="54130" x2="4292" y2="56754"/>
                        <a14:foregroundMark x1="5401" y1="6807" x2="64" y2="20019"/>
                        <a14:foregroundMark x1="6929" y1="3024" x2="5935" y2="5485"/>
                        <a14:foregroundMark x1="64" y1="20019" x2="64" y2="20019"/>
                        <a14:foregroundMark x1="7303" y1="5053" x2="8403" y2="2397"/>
                        <a14:foregroundMark x1="29917" y1="2527" x2="44587" y2="3207"/>
                        <a14:foregroundMark x1="44587" y1="3207" x2="52743" y2="2092"/>
                        <a14:foregroundMark x1="73121" y1="2755" x2="74760" y2="3401"/>
                        <a14:foregroundMark x1="94619" y1="6900" x2="87828" y2="78620"/>
                        <a14:foregroundMark x1="87828" y1="78620" x2="83536" y2="82993"/>
                        <a14:foregroundMark x1="83536" y1="82993" x2="7751" y2="98348"/>
                        <a14:foregroundMark x1="7751" y1="98348" x2="7751" y2="98348"/>
                        <a14:foregroundMark x1="99423" y1="11467" x2="87764" y2="16812"/>
                        <a14:foregroundMark x1="93209" y1="34208" x2="88661" y2="84645"/>
                        <a14:backgroundMark x1="70788" y1="1361" x2="75529" y2="1361"/>
                        <a14:backgroundMark x1="70980" y1="875" x2="9609" y2="292"/>
                        <a14:backgroundMark x1="9609" y1="292" x2="4356" y2="2527"/>
                        <a14:backgroundMark x1="4356" y1="2527" x2="3075" y2="2527"/>
                        <a14:backgroundMark x1="5958" y1="5539" x2="4869" y2="5539"/>
                        <a14:backgroundMark x1="38693" y1="76968" x2="38693" y2="79981"/>
                        <a14:backgroundMark x1="38565" y1="76774" x2="38373" y2="82021"/>
                        <a14:backgroundMark x1="39462" y1="77940" x2="39462" y2="77454"/>
                        <a14:backgroundMark x1="33696" y1="78620" x2="33376" y2="79495"/>
                        <a14:backgroundMark x1="33504" y1="76676" x2="33184" y2="77940"/>
                        <a14:backgroundMark x1="32992" y1="78231" x2="33312" y2="78717"/>
                        <a14:backgroundMark x1="33184" y1="78426" x2="33312" y2="79009"/>
                        <a14:backgroundMark x1="56374" y1="54616" x2="55221" y2="53936"/>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329240" y="1939614"/>
            <a:ext cx="5975420" cy="3938954"/>
          </a:xfrm>
          <a:prstGeom prst="rect">
            <a:avLst/>
          </a:prstGeom>
        </p:spPr>
      </p:pic>
      <p:sp>
        <p:nvSpPr>
          <p:cNvPr id="2" name="TextBox 1">
            <a:extLst>
              <a:ext uri="{FF2B5EF4-FFF2-40B4-BE49-F238E27FC236}">
                <a16:creationId xmlns:a16="http://schemas.microsoft.com/office/drawing/2014/main" id="{932AED5C-F2D2-4E85-A78C-24EEF94EBC6F}"/>
              </a:ext>
            </a:extLst>
          </p:cNvPr>
          <p:cNvSpPr txBox="1"/>
          <p:nvPr/>
        </p:nvSpPr>
        <p:spPr>
          <a:xfrm>
            <a:off x="3663993" y="5898203"/>
            <a:ext cx="3448007" cy="369332"/>
          </a:xfrm>
          <a:prstGeom prst="rect">
            <a:avLst/>
          </a:prstGeom>
          <a:noFill/>
        </p:spPr>
        <p:txBody>
          <a:bodyPr wrap="square" rtlCol="0">
            <a:spAutoFit/>
          </a:bodyPr>
          <a:lstStyle/>
          <a:p>
            <a:r>
              <a:rPr lang="en-US" b="1" dirty="0"/>
              <a:t>What’s wrong with this picture? </a:t>
            </a:r>
            <a:endParaRPr lang="en-GB" b="1" dirty="0"/>
          </a:p>
        </p:txBody>
      </p:sp>
      <p:sp>
        <p:nvSpPr>
          <p:cNvPr id="4" name="TextBox 3">
            <a:extLst>
              <a:ext uri="{FF2B5EF4-FFF2-40B4-BE49-F238E27FC236}">
                <a16:creationId xmlns:a16="http://schemas.microsoft.com/office/drawing/2014/main" id="{ECF26F5A-F5EA-427E-BB34-12930D4730E1}"/>
              </a:ext>
            </a:extLst>
          </p:cNvPr>
          <p:cNvSpPr txBox="1"/>
          <p:nvPr/>
        </p:nvSpPr>
        <p:spPr>
          <a:xfrm>
            <a:off x="1142974" y="738655"/>
            <a:ext cx="3386666" cy="707886"/>
          </a:xfrm>
          <a:prstGeom prst="rect">
            <a:avLst/>
          </a:prstGeom>
          <a:noFill/>
        </p:spPr>
        <p:txBody>
          <a:bodyPr wrap="square" rtlCol="0">
            <a:spAutoFit/>
          </a:bodyPr>
          <a:lstStyle/>
          <a:p>
            <a:r>
              <a:rPr lang="en-US" sz="4000" b="1" dirty="0"/>
              <a:t>Fish Pot</a:t>
            </a:r>
            <a:endParaRPr lang="en-GB" sz="4000" b="1" dirty="0"/>
          </a:p>
        </p:txBody>
      </p:sp>
      <p:sp>
        <p:nvSpPr>
          <p:cNvPr id="5" name="TextBox 4">
            <a:extLst>
              <a:ext uri="{FF2B5EF4-FFF2-40B4-BE49-F238E27FC236}">
                <a16:creationId xmlns:a16="http://schemas.microsoft.com/office/drawing/2014/main" id="{EFFBAE4F-8DC0-46F7-B535-92473C1E78CA}"/>
              </a:ext>
            </a:extLst>
          </p:cNvPr>
          <p:cNvSpPr txBox="1"/>
          <p:nvPr/>
        </p:nvSpPr>
        <p:spPr>
          <a:xfrm>
            <a:off x="7996878" y="265892"/>
            <a:ext cx="3619388" cy="6740307"/>
          </a:xfrm>
          <a:prstGeom prst="rect">
            <a:avLst/>
          </a:prstGeom>
          <a:noFill/>
        </p:spPr>
        <p:txBody>
          <a:bodyPr wrap="square" rtlCol="0">
            <a:spAutoFit/>
          </a:bodyPr>
          <a:lstStyle/>
          <a:p>
            <a:r>
              <a:rPr lang="en-US" sz="2400" b="1" dirty="0"/>
              <a:t>This is a cage for trapping fish.  We called it a Fish Pot. </a:t>
            </a:r>
          </a:p>
          <a:p>
            <a:endParaRPr lang="en-US" sz="2400" b="1" dirty="0"/>
          </a:p>
          <a:p>
            <a:r>
              <a:rPr lang="en-US" sz="2400" b="1" dirty="0"/>
              <a:t>When it is placed in the sea and secured with kellicks or, large rocks. </a:t>
            </a:r>
          </a:p>
          <a:p>
            <a:endParaRPr lang="en-US" sz="2400" b="1" dirty="0"/>
          </a:p>
          <a:p>
            <a:r>
              <a:rPr lang="en-US" sz="2400" b="1" dirty="0"/>
              <a:t>Smelly, stinky bait was placed inside the pot.</a:t>
            </a:r>
          </a:p>
          <a:p>
            <a:endParaRPr lang="en-US" sz="2400" b="1" dirty="0"/>
          </a:p>
          <a:p>
            <a:r>
              <a:rPr lang="en-US" sz="2400" b="1" dirty="0"/>
              <a:t>Hungry fish like  Snappers, Groupers, Squirrel Fish and others swam into the large opening and became trapped.  The mesh allowed baby fish to swim in and out.</a:t>
            </a:r>
            <a:endParaRPr lang="en-GB" sz="2400" b="1" dirty="0"/>
          </a:p>
        </p:txBody>
      </p:sp>
    </p:spTree>
    <p:extLst>
      <p:ext uri="{BB962C8B-B14F-4D97-AF65-F5344CB8AC3E}">
        <p14:creationId xmlns:p14="http://schemas.microsoft.com/office/powerpoint/2010/main" val="370500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51934D-61D2-4BAE-B69A-9EF15982A8B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618" b="96711" l="10000" r="90000">
                        <a14:foregroundMark x1="21250" y1="20724" x2="24000" y2="47368"/>
                        <a14:foregroundMark x1="24000" y1="47368" x2="23000" y2="81908"/>
                        <a14:foregroundMark x1="46750" y1="73684" x2="43750" y2="93750"/>
                        <a14:foregroundMark x1="43750" y1="93750" x2="42500" y2="97039"/>
                        <a14:foregroundMark x1="60000" y1="87171" x2="54750" y2="94079"/>
                        <a14:foregroundMark x1="54750" y1="94079" x2="35500" y2="91776"/>
                        <a14:foregroundMark x1="35500" y1="91776" x2="35500" y2="91776"/>
                        <a14:foregroundMark x1="33000" y1="89803" x2="37250" y2="94079"/>
                        <a14:foregroundMark x1="47750" y1="11184" x2="66250" y2="9868"/>
                        <a14:foregroundMark x1="66250" y1="9868" x2="73500" y2="9868"/>
                        <a14:foregroundMark x1="73500" y1="9868" x2="79750" y2="8882"/>
                        <a14:foregroundMark x1="79750" y1="8882" x2="86000" y2="11184"/>
                        <a14:foregroundMark x1="86000" y1="11184" x2="88250" y2="20066"/>
                        <a14:foregroundMark x1="88250" y1="20066" x2="78750" y2="53618"/>
                        <a14:foregroundMark x1="56250" y1="5592" x2="62750" y2="3618"/>
                        <a14:foregroundMark x1="62750" y1="3618" x2="67250" y2="4276"/>
                        <a14:foregroundMark x1="63500" y1="3289" x2="61750" y2="3289"/>
                        <a14:foregroundMark x1="22250" y1="22039" x2="18250" y2="22039"/>
                        <a14:backgroundMark x1="32559" y1="90335" x2="31250" y2="89474"/>
                        <a14:backgroundMark x1="31250" y1="89474" x2="31250" y2="89145"/>
                      </a14:backgroundRemoval>
                    </a14:imgEffect>
                  </a14:imgLayer>
                </a14:imgProps>
              </a:ext>
            </a:extLst>
          </a:blip>
          <a:stretch>
            <a:fillRect/>
          </a:stretch>
        </p:blipFill>
        <p:spPr>
          <a:xfrm>
            <a:off x="622154" y="2517464"/>
            <a:ext cx="3342104" cy="2539999"/>
          </a:xfrm>
          <a:prstGeom prst="rect">
            <a:avLst/>
          </a:prstGeom>
        </p:spPr>
      </p:pic>
      <p:sp>
        <p:nvSpPr>
          <p:cNvPr id="3" name="TextBox 2">
            <a:extLst>
              <a:ext uri="{FF2B5EF4-FFF2-40B4-BE49-F238E27FC236}">
                <a16:creationId xmlns:a16="http://schemas.microsoft.com/office/drawing/2014/main" id="{D46F93D8-CA42-4114-AC36-37731FF51F3C}"/>
              </a:ext>
            </a:extLst>
          </p:cNvPr>
          <p:cNvSpPr txBox="1"/>
          <p:nvPr/>
        </p:nvSpPr>
        <p:spPr>
          <a:xfrm>
            <a:off x="437897" y="1022002"/>
            <a:ext cx="4112571" cy="646331"/>
          </a:xfrm>
          <a:prstGeom prst="rect">
            <a:avLst/>
          </a:prstGeom>
          <a:noFill/>
        </p:spPr>
        <p:txBody>
          <a:bodyPr wrap="square" rtlCol="0">
            <a:spAutoFit/>
          </a:bodyPr>
          <a:lstStyle/>
          <a:p>
            <a:r>
              <a:rPr lang="en-US" sz="3600" dirty="0"/>
              <a:t>Tea or Coffee Pots</a:t>
            </a:r>
            <a:endParaRPr lang="en-GB" sz="3600" dirty="0"/>
          </a:p>
        </p:txBody>
      </p:sp>
      <p:sp>
        <p:nvSpPr>
          <p:cNvPr id="4" name="Rectangle 3">
            <a:extLst>
              <a:ext uri="{FF2B5EF4-FFF2-40B4-BE49-F238E27FC236}">
                <a16:creationId xmlns:a16="http://schemas.microsoft.com/office/drawing/2014/main" id="{D1098548-D2DC-41AC-BA9E-0287B9DA1F5E}"/>
              </a:ext>
            </a:extLst>
          </p:cNvPr>
          <p:cNvSpPr/>
          <p:nvPr/>
        </p:nvSpPr>
        <p:spPr>
          <a:xfrm>
            <a:off x="622154" y="5143500"/>
            <a:ext cx="3286925" cy="369332"/>
          </a:xfrm>
          <a:prstGeom prst="rect">
            <a:avLst/>
          </a:prstGeom>
        </p:spPr>
        <p:txBody>
          <a:bodyPr wrap="none">
            <a:spAutoFit/>
          </a:bodyPr>
          <a:lstStyle/>
          <a:p>
            <a:r>
              <a:rPr lang="en-GB" dirty="0"/>
              <a:t> Dark Blue, speckled Graniteware</a:t>
            </a:r>
          </a:p>
        </p:txBody>
      </p:sp>
      <p:sp>
        <p:nvSpPr>
          <p:cNvPr id="5" name="TextBox 4">
            <a:extLst>
              <a:ext uri="{FF2B5EF4-FFF2-40B4-BE49-F238E27FC236}">
                <a16:creationId xmlns:a16="http://schemas.microsoft.com/office/drawing/2014/main" id="{DFD00112-9F28-4B24-8A9E-E825840E413A}"/>
              </a:ext>
            </a:extLst>
          </p:cNvPr>
          <p:cNvSpPr txBox="1"/>
          <p:nvPr/>
        </p:nvSpPr>
        <p:spPr>
          <a:xfrm>
            <a:off x="9216878" y="1376436"/>
            <a:ext cx="2537225" cy="4093428"/>
          </a:xfrm>
          <a:prstGeom prst="rect">
            <a:avLst/>
          </a:prstGeom>
          <a:noFill/>
        </p:spPr>
        <p:txBody>
          <a:bodyPr wrap="square" rtlCol="0">
            <a:spAutoFit/>
          </a:bodyPr>
          <a:lstStyle/>
          <a:p>
            <a:r>
              <a:rPr lang="en-US" sz="2800" dirty="0"/>
              <a:t>Do you know what plant did Caymanians use for coffee in the early 1900s?</a:t>
            </a:r>
          </a:p>
          <a:p>
            <a:endParaRPr lang="en-US" sz="2800" dirty="0"/>
          </a:p>
          <a:p>
            <a:r>
              <a:rPr lang="en-US" sz="2800" dirty="0"/>
              <a:t>Answer:</a:t>
            </a:r>
          </a:p>
          <a:p>
            <a:endParaRPr lang="en-US" sz="2800" dirty="0"/>
          </a:p>
          <a:p>
            <a:r>
              <a:rPr lang="en-US" sz="3600" dirty="0" err="1"/>
              <a:t>D_n</a:t>
            </a:r>
            <a:r>
              <a:rPr lang="en-US" sz="3600" dirty="0"/>
              <a:t>_ _ li_ _.</a:t>
            </a:r>
            <a:endParaRPr lang="en-GB" sz="3600" dirty="0"/>
          </a:p>
        </p:txBody>
      </p:sp>
      <p:pic>
        <p:nvPicPr>
          <p:cNvPr id="7" name="Picture 6" descr="A close up of a device&#10;&#10;Description automatically generated">
            <a:extLst>
              <a:ext uri="{FF2B5EF4-FFF2-40B4-BE49-F238E27FC236}">
                <a16:creationId xmlns:a16="http://schemas.microsoft.com/office/drawing/2014/main" id="{CD3F7DBA-A52E-4409-B904-9817CA7EBA05}"/>
              </a:ext>
            </a:extLst>
          </p:cNvPr>
          <p:cNvPicPr>
            <a:picLocks noChangeAspect="1"/>
          </p:cNvPicPr>
          <p:nvPr/>
        </p:nvPicPr>
        <p:blipFill rotWithShape="1">
          <a:blip r:embed="rId4">
            <a:extLst>
              <a:ext uri="{28A0092B-C50C-407E-A947-70E740481C1C}">
                <a14:useLocalDpi xmlns:a14="http://schemas.microsoft.com/office/drawing/2010/main" val="0"/>
              </a:ext>
            </a:extLst>
          </a:blip>
          <a:srcRect l="8460" t="9630" r="14851" b="14815"/>
          <a:stretch/>
        </p:blipFill>
        <p:spPr>
          <a:xfrm rot="16800622">
            <a:off x="6232859" y="2551552"/>
            <a:ext cx="2539999" cy="3032690"/>
          </a:xfrm>
          <a:prstGeom prst="rect">
            <a:avLst/>
          </a:prstGeom>
        </p:spPr>
      </p:pic>
      <p:pic>
        <p:nvPicPr>
          <p:cNvPr id="9" name="Picture 8" descr="A close up of a pot&#10;&#10;Description automatically generated">
            <a:extLst>
              <a:ext uri="{FF2B5EF4-FFF2-40B4-BE49-F238E27FC236}">
                <a16:creationId xmlns:a16="http://schemas.microsoft.com/office/drawing/2014/main" id="{6C285E6C-23CE-47E7-AAB9-BD0CD7C232B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1647" y1="32121" x2="38745" y2="32121"/>
                      </a14:backgroundRemoval>
                    </a14:imgEffect>
                  </a14:imgLayer>
                </a14:imgProps>
              </a:ext>
              <a:ext uri="{28A0092B-C50C-407E-A947-70E740481C1C}">
                <a14:useLocalDpi xmlns:a14="http://schemas.microsoft.com/office/drawing/2010/main" val="0"/>
              </a:ext>
            </a:extLst>
          </a:blip>
          <a:srcRect l="13999" t="15623" r="11706" b="15232"/>
          <a:stretch/>
        </p:blipFill>
        <p:spPr>
          <a:xfrm flipH="1">
            <a:off x="4716643" y="3679344"/>
            <a:ext cx="1946077" cy="2540000"/>
          </a:xfrm>
          <a:prstGeom prst="rect">
            <a:avLst/>
          </a:prstGeom>
        </p:spPr>
      </p:pic>
      <p:pic>
        <p:nvPicPr>
          <p:cNvPr id="11" name="Picture 10" descr="A picture containing indoor, kitchenware, pot, table&#10;&#10;Description automatically generated">
            <a:extLst>
              <a:ext uri="{FF2B5EF4-FFF2-40B4-BE49-F238E27FC236}">
                <a16:creationId xmlns:a16="http://schemas.microsoft.com/office/drawing/2014/main" id="{4E614C69-088B-417E-801C-13A998A901B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63910" y1="65181" x2="65718" y2="80508"/>
                      </a14:backgroundRemoval>
                    </a14:imgEffect>
                  </a14:imgLayer>
                </a14:imgProps>
              </a:ext>
              <a:ext uri="{28A0092B-C50C-407E-A947-70E740481C1C}">
                <a14:useLocalDpi xmlns:a14="http://schemas.microsoft.com/office/drawing/2010/main" val="0"/>
              </a:ext>
            </a:extLst>
          </a:blip>
          <a:stretch>
            <a:fillRect/>
          </a:stretch>
        </p:blipFill>
        <p:spPr>
          <a:xfrm>
            <a:off x="4764254" y="250344"/>
            <a:ext cx="3773922" cy="3429000"/>
          </a:xfrm>
          <a:prstGeom prst="rect">
            <a:avLst/>
          </a:prstGeom>
        </p:spPr>
      </p:pic>
    </p:spTree>
    <p:extLst>
      <p:ext uri="{BB962C8B-B14F-4D97-AF65-F5344CB8AC3E}">
        <p14:creationId xmlns:p14="http://schemas.microsoft.com/office/powerpoint/2010/main" val="1309335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F053B3-1904-40BD-AD51-62564D863EDD}"/>
              </a:ext>
            </a:extLst>
          </p:cNvPr>
          <p:cNvSpPr txBox="1"/>
          <p:nvPr/>
        </p:nvSpPr>
        <p:spPr>
          <a:xfrm>
            <a:off x="655320" y="820738"/>
            <a:ext cx="5120114" cy="143423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Tin Bucket</a:t>
            </a:r>
          </a:p>
        </p:txBody>
      </p:sp>
      <p:cxnSp>
        <p:nvCxnSpPr>
          <p:cNvPr id="13"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592EBD6-AE2C-4F3E-BA8A-7BE2345B6D77}"/>
              </a:ext>
            </a:extLst>
          </p:cNvPr>
          <p:cNvSpPr txBox="1"/>
          <p:nvPr/>
        </p:nvSpPr>
        <p:spPr>
          <a:xfrm>
            <a:off x="655321" y="2575034"/>
            <a:ext cx="5120113" cy="346222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dirty="0"/>
              <a:t>In the 1970s, galvanized buckets like this one were found in every household.</a:t>
            </a:r>
          </a:p>
          <a:p>
            <a:pPr indent="-228600">
              <a:lnSpc>
                <a:spcPct val="90000"/>
              </a:lnSpc>
              <a:spcAft>
                <a:spcPts val="600"/>
              </a:spcAft>
              <a:buFont typeface="Arial" panose="020B0604020202020204" pitchFamily="34" charset="0"/>
              <a:buChar char="•"/>
            </a:pPr>
            <a:endParaRPr lang="en-US" sz="2800" dirty="0"/>
          </a:p>
          <a:p>
            <a:pPr indent="-228600">
              <a:lnSpc>
                <a:spcPct val="90000"/>
              </a:lnSpc>
              <a:spcAft>
                <a:spcPts val="600"/>
              </a:spcAft>
              <a:buFont typeface="Arial" panose="020B0604020202020204" pitchFamily="34" charset="0"/>
              <a:buChar char="•"/>
            </a:pPr>
            <a:r>
              <a:rPr lang="en-US" sz="2800" dirty="0"/>
              <a:t>They were used to collect water from cisterns and wells.</a:t>
            </a:r>
          </a:p>
        </p:txBody>
      </p:sp>
      <p:pic>
        <p:nvPicPr>
          <p:cNvPr id="3" name="Picture 2" descr="A close up of a pot&#10;&#10;Description automatically generated">
            <a:extLst>
              <a:ext uri="{FF2B5EF4-FFF2-40B4-BE49-F238E27FC236}">
                <a16:creationId xmlns:a16="http://schemas.microsoft.com/office/drawing/2014/main" id="{AAED3EA9-D6F0-4B77-BB39-312B6789B7CC}"/>
              </a:ext>
            </a:extLst>
          </p:cNvPr>
          <p:cNvPicPr>
            <a:picLocks noChangeAspect="1"/>
          </p:cNvPicPr>
          <p:nvPr/>
        </p:nvPicPr>
        <p:blipFill rotWithShape="1">
          <a:blip r:embed="rId2">
            <a:extLst>
              <a:ext uri="{28A0092B-C50C-407E-A947-70E740481C1C}">
                <a14:useLocalDpi xmlns:a14="http://schemas.microsoft.com/office/drawing/2010/main" val="0"/>
              </a:ext>
            </a:extLst>
          </a:blip>
          <a:srcRect t="6496" b="958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902327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bject, lamp&#10;&#10;Description automatically generated">
            <a:extLst>
              <a:ext uri="{FF2B5EF4-FFF2-40B4-BE49-F238E27FC236}">
                <a16:creationId xmlns:a16="http://schemas.microsoft.com/office/drawing/2014/main" id="{F4CDB980-2E7F-4557-A8C2-EC6C93452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189" y="237065"/>
            <a:ext cx="5299364" cy="6858000"/>
          </a:xfrm>
          <a:prstGeom prst="rect">
            <a:avLst/>
          </a:prstGeom>
        </p:spPr>
      </p:pic>
      <p:pic>
        <p:nvPicPr>
          <p:cNvPr id="4" name="Picture 3">
            <a:extLst>
              <a:ext uri="{FF2B5EF4-FFF2-40B4-BE49-F238E27FC236}">
                <a16:creationId xmlns:a16="http://schemas.microsoft.com/office/drawing/2014/main" id="{87514513-D8BF-42D4-A2C0-C0CCA91D8B1C}"/>
              </a:ext>
            </a:extLst>
          </p:cNvPr>
          <p:cNvPicPr>
            <a:picLocks noChangeAspect="1"/>
          </p:cNvPicPr>
          <p:nvPr/>
        </p:nvPicPr>
        <p:blipFill>
          <a:blip r:embed="rId3"/>
          <a:stretch>
            <a:fillRect/>
          </a:stretch>
        </p:blipFill>
        <p:spPr>
          <a:xfrm>
            <a:off x="6338756" y="3475541"/>
            <a:ext cx="915242" cy="1085161"/>
          </a:xfrm>
          <a:prstGeom prst="rect">
            <a:avLst/>
          </a:prstGeom>
        </p:spPr>
      </p:pic>
      <p:sp>
        <p:nvSpPr>
          <p:cNvPr id="5" name="TextBox 4">
            <a:extLst>
              <a:ext uri="{FF2B5EF4-FFF2-40B4-BE49-F238E27FC236}">
                <a16:creationId xmlns:a16="http://schemas.microsoft.com/office/drawing/2014/main" id="{8CCADF01-33DE-419E-8B92-1D80B0FB9E90}"/>
              </a:ext>
            </a:extLst>
          </p:cNvPr>
          <p:cNvSpPr txBox="1"/>
          <p:nvPr/>
        </p:nvSpPr>
        <p:spPr>
          <a:xfrm>
            <a:off x="321734" y="527389"/>
            <a:ext cx="2401525" cy="523220"/>
          </a:xfrm>
          <a:prstGeom prst="rect">
            <a:avLst/>
          </a:prstGeom>
          <a:noFill/>
        </p:spPr>
        <p:txBody>
          <a:bodyPr wrap="square" rtlCol="0">
            <a:spAutoFit/>
          </a:bodyPr>
          <a:lstStyle/>
          <a:p>
            <a:r>
              <a:rPr lang="en-US" sz="2800" b="1" dirty="0"/>
              <a:t>Lantern</a:t>
            </a:r>
            <a:endParaRPr lang="en-GB" sz="2800" b="1" dirty="0"/>
          </a:p>
        </p:txBody>
      </p:sp>
      <p:sp>
        <p:nvSpPr>
          <p:cNvPr id="6" name="TextBox 5">
            <a:extLst>
              <a:ext uri="{FF2B5EF4-FFF2-40B4-BE49-F238E27FC236}">
                <a16:creationId xmlns:a16="http://schemas.microsoft.com/office/drawing/2014/main" id="{BBF894C5-1D7D-4FE4-960C-EACCFD30BB53}"/>
              </a:ext>
            </a:extLst>
          </p:cNvPr>
          <p:cNvSpPr txBox="1"/>
          <p:nvPr/>
        </p:nvSpPr>
        <p:spPr>
          <a:xfrm>
            <a:off x="9165616" y="1874728"/>
            <a:ext cx="2861734" cy="3108543"/>
          </a:xfrm>
          <a:prstGeom prst="rect">
            <a:avLst/>
          </a:prstGeom>
          <a:noFill/>
        </p:spPr>
        <p:txBody>
          <a:bodyPr wrap="square" rtlCol="0">
            <a:spAutoFit/>
          </a:bodyPr>
          <a:lstStyle/>
          <a:p>
            <a:r>
              <a:rPr lang="en-US" sz="2800" b="1" dirty="0"/>
              <a:t>The moon is a source of light.  How did people get light before lamps and lanterns were invented?</a:t>
            </a:r>
            <a:endParaRPr lang="en-GB" sz="2800" b="1" dirty="0"/>
          </a:p>
        </p:txBody>
      </p:sp>
      <p:sp>
        <p:nvSpPr>
          <p:cNvPr id="7" name="Rectangle 6">
            <a:extLst>
              <a:ext uri="{FF2B5EF4-FFF2-40B4-BE49-F238E27FC236}">
                <a16:creationId xmlns:a16="http://schemas.microsoft.com/office/drawing/2014/main" id="{3AB5DD10-BC49-4B98-8BCD-86015CB75104}"/>
              </a:ext>
            </a:extLst>
          </p:cNvPr>
          <p:cNvSpPr/>
          <p:nvPr/>
        </p:nvSpPr>
        <p:spPr>
          <a:xfrm>
            <a:off x="321734" y="1322815"/>
            <a:ext cx="4622799" cy="5262979"/>
          </a:xfrm>
          <a:prstGeom prst="rect">
            <a:avLst/>
          </a:prstGeom>
        </p:spPr>
        <p:txBody>
          <a:bodyPr wrap="square">
            <a:spAutoFit/>
          </a:bodyPr>
          <a:lstStyle/>
          <a:p>
            <a:r>
              <a:rPr lang="en-US" sz="2400" dirty="0"/>
              <a:t>This is a common Swallow style lantern from the 1950s. It has a collapsible wire handle and a glass globe. A heavy finger wire lifts the glass globe so that the wick can be lit.  These lanterns were often a forest green </a:t>
            </a:r>
            <a:r>
              <a:rPr lang="en-US" sz="2400" dirty="0" err="1"/>
              <a:t>colour</a:t>
            </a:r>
            <a:r>
              <a:rPr lang="en-US" sz="2400" dirty="0"/>
              <a:t>. </a:t>
            </a:r>
          </a:p>
          <a:p>
            <a:endParaRPr lang="en-US" sz="2400" dirty="0"/>
          </a:p>
          <a:p>
            <a:r>
              <a:rPr lang="en-US" sz="2400" dirty="0"/>
              <a:t>Kerosene was used as a lighting fluid.  The base of the container is a reservoir and has a capped spout. </a:t>
            </a:r>
          </a:p>
          <a:p>
            <a:endParaRPr lang="en-US" sz="2400" dirty="0"/>
          </a:p>
          <a:p>
            <a:r>
              <a:rPr lang="en-US" sz="2400" dirty="0"/>
              <a:t>Can you find where the kerosene was stored on this lantern? </a:t>
            </a:r>
            <a:endParaRPr lang="en-GB" sz="2400" dirty="0"/>
          </a:p>
        </p:txBody>
      </p:sp>
    </p:spTree>
    <p:extLst>
      <p:ext uri="{BB962C8B-B14F-4D97-AF65-F5344CB8AC3E}">
        <p14:creationId xmlns:p14="http://schemas.microsoft.com/office/powerpoint/2010/main" val="4050130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0B7E8A1-490F-4DB8-AABA-9FD5A85D4E3F}"/>
              </a:ext>
            </a:extLst>
          </p:cNvPr>
          <p:cNvSpPr/>
          <p:nvPr/>
        </p:nvSpPr>
        <p:spPr>
          <a:xfrm>
            <a:off x="863671" y="711200"/>
            <a:ext cx="10749606" cy="5645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tool, broom, brush, water&#10;&#10;Description automatically generated">
            <a:extLst>
              <a:ext uri="{FF2B5EF4-FFF2-40B4-BE49-F238E27FC236}">
                <a16:creationId xmlns:a16="http://schemas.microsoft.com/office/drawing/2014/main" id="{60394FAE-E2F1-4D99-8EEB-E8F0BF9DDC7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2" b="89934" l="5009" r="89956">
                        <a14:foregroundMark x1="9530" y1="40313" x2="6884" y2="46296"/>
                        <a14:foregroundMark x1="6884" y1="46296" x2="5677" y2="54986"/>
                        <a14:foregroundMark x1="5677" y1="54986" x2="6011" y2="63580"/>
                        <a14:foregroundMark x1="6011" y1="63580" x2="9812" y2="68044"/>
                        <a14:foregroundMark x1="9812" y1="68044" x2="10044" y2="68566"/>
                        <a14:foregroundMark x1="7937" y1="42260" x2="5703" y2="48623"/>
                        <a14:foregroundMark x1="5703" y1="48623" x2="5009" y2="57217"/>
                        <a14:foregroundMark x1="5009" y1="57217" x2="8066" y2="65859"/>
                      </a14:backgroundRemoval>
                    </a14:imgEffect>
                  </a14:imgLayer>
                </a14:imgProps>
              </a:ext>
              <a:ext uri="{28A0092B-C50C-407E-A947-70E740481C1C}">
                <a14:useLocalDpi xmlns:a14="http://schemas.microsoft.com/office/drawing/2010/main" val="0"/>
              </a:ext>
            </a:extLst>
          </a:blip>
          <a:stretch>
            <a:fillRect/>
          </a:stretch>
        </p:blipFill>
        <p:spPr>
          <a:xfrm rot="7654990">
            <a:off x="855200" y="4995838"/>
            <a:ext cx="2553469" cy="1378873"/>
          </a:xfrm>
          <a:prstGeom prst="rect">
            <a:avLst/>
          </a:prstGeom>
        </p:spPr>
      </p:pic>
      <p:pic>
        <p:nvPicPr>
          <p:cNvPr id="13" name="Picture 12" descr="A close up of a device&#10;&#10;Description automatically generated">
            <a:extLst>
              <a:ext uri="{FF2B5EF4-FFF2-40B4-BE49-F238E27FC236}">
                <a16:creationId xmlns:a16="http://schemas.microsoft.com/office/drawing/2014/main" id="{F997C686-76A5-4BE3-A025-6B1DD7A19A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96" b="89960" l="6278" r="90000">
                        <a14:foregroundMark x1="60202" y1="10807" x2="57960" y2="8981"/>
                        <a14:foregroundMark x1="15605" y1="5732" x2="11166" y2="9821"/>
                        <a14:foregroundMark x1="11166" y1="9821" x2="10090" y2="11720"/>
                        <a14:foregroundMark x1="8677" y1="26433" x2="9955" y2="42242"/>
                        <a14:foregroundMark x1="9955" y1="42242" x2="6278" y2="58379"/>
                      </a14:backgroundRemoval>
                    </a14:imgEffect>
                  </a14:imgLayer>
                </a14:imgProps>
              </a:ext>
              <a:ext uri="{28A0092B-C50C-407E-A947-70E740481C1C}">
                <a14:useLocalDpi xmlns:a14="http://schemas.microsoft.com/office/drawing/2010/main" val="0"/>
              </a:ext>
            </a:extLst>
          </a:blip>
          <a:stretch>
            <a:fillRect/>
          </a:stretch>
        </p:blipFill>
        <p:spPr>
          <a:xfrm rot="3412329">
            <a:off x="2971382" y="1965687"/>
            <a:ext cx="3497477" cy="2147891"/>
          </a:xfrm>
          <a:prstGeom prst="rect">
            <a:avLst/>
          </a:prstGeom>
        </p:spPr>
      </p:pic>
      <p:pic>
        <p:nvPicPr>
          <p:cNvPr id="17" name="Picture 16" descr="A picture containing rope, sitting, standing&#10;&#10;Description automatically generated">
            <a:extLst>
              <a:ext uri="{FF2B5EF4-FFF2-40B4-BE49-F238E27FC236}">
                <a16:creationId xmlns:a16="http://schemas.microsoft.com/office/drawing/2014/main" id="{E423A0B1-13EA-4B72-ADA6-54C78FBEB946}"/>
              </a:ext>
            </a:extLst>
          </p:cNvPr>
          <p:cNvPicPr>
            <a:picLocks noChangeAspect="1"/>
          </p:cNvPicPr>
          <p:nvPr/>
        </p:nvPicPr>
        <p:blipFill rotWithShape="1">
          <a:blip r:embed="rId6">
            <a:extLst>
              <a:ext uri="{28A0092B-C50C-407E-A947-70E740481C1C}">
                <a14:useLocalDpi xmlns:a14="http://schemas.microsoft.com/office/drawing/2010/main" val="0"/>
              </a:ext>
            </a:extLst>
          </a:blip>
          <a:srcRect l="14866" t="15095" r="18553" b="1839"/>
          <a:stretch/>
        </p:blipFill>
        <p:spPr>
          <a:xfrm>
            <a:off x="3614710" y="4173719"/>
            <a:ext cx="1612311" cy="2603132"/>
          </a:xfrm>
          <a:prstGeom prst="rect">
            <a:avLst/>
          </a:prstGeom>
        </p:spPr>
      </p:pic>
      <p:pic>
        <p:nvPicPr>
          <p:cNvPr id="21" name="Picture 20" descr="A picture containing indoor, sitting, looking, bowl&#10;&#10;Description automatically generated">
            <a:extLst>
              <a:ext uri="{FF2B5EF4-FFF2-40B4-BE49-F238E27FC236}">
                <a16:creationId xmlns:a16="http://schemas.microsoft.com/office/drawing/2014/main" id="{1582DC94-EFC2-431F-9199-6A78033F9DF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80" b="92889" l="9969" r="89997">
                        <a14:foregroundMark x1="60825" y1="10586" x2="46695" y2="10586"/>
                        <a14:foregroundMark x1="68765" y1="89212" x2="55789" y2="93980"/>
                        <a14:foregroundMark x1="55789" y1="93980" x2="40259" y2="92889"/>
                        <a14:foregroundMark x1="40259" y1="92889" x2="33543" y2="88525"/>
                      </a14:backgroundRemoval>
                    </a14:imgEffect>
                  </a14:imgLayer>
                </a14:imgProps>
              </a:ext>
              <a:ext uri="{28A0092B-C50C-407E-A947-70E740481C1C}">
                <a14:useLocalDpi xmlns:a14="http://schemas.microsoft.com/office/drawing/2010/main" val="0"/>
              </a:ext>
            </a:extLst>
          </a:blip>
          <a:stretch>
            <a:fillRect/>
          </a:stretch>
        </p:blipFill>
        <p:spPr>
          <a:xfrm>
            <a:off x="-230339" y="1800275"/>
            <a:ext cx="3364020" cy="2912149"/>
          </a:xfrm>
          <a:prstGeom prst="rect">
            <a:avLst/>
          </a:prstGeom>
        </p:spPr>
      </p:pic>
      <p:pic>
        <p:nvPicPr>
          <p:cNvPr id="23" name="Picture 22">
            <a:extLst>
              <a:ext uri="{FF2B5EF4-FFF2-40B4-BE49-F238E27FC236}">
                <a16:creationId xmlns:a16="http://schemas.microsoft.com/office/drawing/2014/main" id="{33CA8A37-55CE-4597-9A2D-76AC8676DC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992" b="99810" l="10000" r="90000">
                        <a14:foregroundMark x1="30777" y1="6032" x2="27429" y2="14259"/>
                        <a14:foregroundMark x1="32857" y1="88593" x2="32783" y2="88857"/>
                        <a14:foregroundMark x1="26857" y1="23954" x2="21245" y2="25159"/>
                        <a14:foregroundMark x1="21188" y1="11277" x2="21143" y2="11217"/>
                        <a14:foregroundMark x1="20000" y1="9696" x2="20465" y2="10315"/>
                        <a14:foregroundMark x1="20538" y1="12055" x2="20286" y2="11787"/>
                        <a14:foregroundMark x1="18857" y1="10266" x2="19891" y2="11366"/>
                        <a14:foregroundMark x1="24571" y1="9506" x2="27143" y2="10837"/>
                        <a14:foregroundMark x1="25429" y1="6084" x2="28857" y2="7985"/>
                        <a14:foregroundMark x1="30757" y1="6064" x2="31143" y2="6274"/>
                        <a14:foregroundMark x1="28000" y1="4563" x2="30146" y2="5731"/>
                        <a14:foregroundMark x1="31143" y1="6274" x2="32571" y2="7414"/>
                        <a14:foregroundMark x1="38418" y1="7203" x2="39429" y2="11407"/>
                        <a14:foregroundMark x1="47714" y1="9886" x2="46857" y2="12738"/>
                        <a14:foregroundMark x1="46857" y1="12738" x2="44571" y2="13878"/>
                        <a14:foregroundMark x1="43311" y1="10572" x2="41143" y2="11407"/>
                        <a14:foregroundMark x1="55143" y1="18061" x2="46819" y2="18345"/>
                        <a14:foregroundMark x1="53714" y1="21483" x2="52286" y2="20532"/>
                        <a14:foregroundMark x1="46286" y1="23194" x2="48286" y2="27567"/>
                        <a14:foregroundMark x1="38286" y1="24335" x2="38814" y2="25856"/>
                        <a14:foregroundMark x1="43429" y1="23954" x2="43572" y2="25856"/>
                        <a14:foregroundMark x1="25143" y1="26616" x2="25714" y2="28897"/>
                        <a14:foregroundMark x1="17762" y1="26515" x2="17714" y2="27186"/>
                        <a14:foregroundMark x1="18000" y1="23194" x2="17876" y2="24920"/>
                        <a14:foregroundMark x1="14286" y1="20532" x2="12760" y2="24086"/>
                        <a14:foregroundMark x1="12286" y1="20532" x2="10927" y2="23787"/>
                        <a14:foregroundMark x1="15149" y1="26089" x2="14857" y2="26616"/>
                        <a14:foregroundMark x1="16857" y1="23004" x2="15968" y2="24609"/>
                        <a14:foregroundMark x1="28000" y1="27947" x2="29143" y2="29468"/>
                        <a14:foregroundMark x1="39143" y1="33650" x2="39429" y2="36122"/>
                        <a14:foregroundMark x1="39429" y1="36122" x2="38857" y2="39354"/>
                        <a14:foregroundMark x1="17429" y1="10837" x2="19429" y2="12167"/>
                        <a14:foregroundMark x1="19714" y1="14639" x2="19429" y2="15589"/>
                        <a14:foregroundMark x1="19714" y1="17490" x2="18286" y2="17490"/>
                        <a14:foregroundMark x1="17714" y1="18251" x2="16286" y2="18441"/>
                        <a14:foregroundMark x1="31143" y1="3992" x2="32000" y2="7795"/>
                        <a14:foregroundMark x1="34857" y1="6654" x2="34857" y2="7224"/>
                        <a14:foregroundMark x1="33714" y1="5323" x2="33429" y2="7414"/>
                        <a14:foregroundMark x1="39143" y1="6274" x2="39143" y2="8365"/>
                        <a14:foregroundMark x1="42857" y1="8935" x2="40571" y2="9506"/>
                        <a14:foregroundMark x1="46286" y1="8935" x2="43714" y2="9316"/>
                        <a14:foregroundMark x1="47714" y1="11217" x2="48857" y2="11217"/>
                        <a14:foregroundMark x1="47143" y1="15209" x2="48571" y2="16160"/>
                        <a14:backgroundMark x1="20000" y1="71483" x2="20000" y2="83840"/>
                        <a14:backgroundMark x1="20000" y1="83840" x2="12857" y2="99430"/>
                        <a14:backgroundMark x1="54000" y1="72433" x2="64000" y2="97719"/>
                        <a14:backgroundMark x1="41143" y1="71673" x2="41143" y2="99430"/>
                        <a14:backgroundMark x1="22286" y1="73954" x2="23714" y2="96768"/>
                        <a14:backgroundMark x1="23714" y1="96768" x2="22857" y2="99810"/>
                        <a14:backgroundMark x1="84857" y1="74905" x2="53429" y2="99810"/>
                        <a14:backgroundMark x1="27429" y1="86502" x2="30000" y2="99810"/>
                        <a14:backgroundMark x1="28571" y1="22243" x2="28571" y2="22243"/>
                        <a14:backgroundMark x1="21262" y1="8832" x2="21143" y2="8745"/>
                        <a14:backgroundMark x1="24000" y1="10837" x2="23156" y2="10219"/>
                        <a14:backgroundMark x1="19714" y1="9642" x2="19714" y2="8745"/>
                        <a14:backgroundMark x1="19279" y1="9869" x2="18857" y2="8745"/>
                        <a14:backgroundMark x1="36000" y1="9125" x2="37015" y2="8365"/>
                        <a14:backgroundMark x1="46164" y1="8826" x2="46286" y2="8745"/>
                        <a14:backgroundMark x1="44279" y1="10081" x2="44444" y2="9971"/>
                        <a14:backgroundMark x1="46286" y1="8745" x2="47143" y2="8555"/>
                        <a14:backgroundMark x1="42571" y1="17681" x2="42412" y2="17681"/>
                        <a14:backgroundMark x1="47490" y1="16725" x2="48571" y2="17300"/>
                        <a14:backgroundMark x1="40286" y1="25856" x2="40286" y2="28327"/>
                        <a14:backgroundMark x1="14286" y1="24335" x2="13714" y2="25856"/>
                      </a14:backgroundRemoval>
                    </a14:imgEffect>
                    <a14:imgEffect>
                      <a14:saturation sat="0"/>
                    </a14:imgEffect>
                    <a14:imgEffect>
                      <a14:brightnessContrast bright="20000" contrast="40000"/>
                    </a14:imgEffect>
                  </a14:imgLayer>
                </a14:imgProps>
              </a:ext>
            </a:extLst>
          </a:blip>
          <a:srcRect t="1" r="43844" b="13100"/>
          <a:stretch/>
        </p:blipFill>
        <p:spPr>
          <a:xfrm>
            <a:off x="5118120" y="260133"/>
            <a:ext cx="2814346" cy="6545097"/>
          </a:xfrm>
          <a:prstGeom prst="rect">
            <a:avLst/>
          </a:prstGeom>
        </p:spPr>
      </p:pic>
      <p:sp>
        <p:nvSpPr>
          <p:cNvPr id="27" name="TextBox 26">
            <a:extLst>
              <a:ext uri="{FF2B5EF4-FFF2-40B4-BE49-F238E27FC236}">
                <a16:creationId xmlns:a16="http://schemas.microsoft.com/office/drawing/2014/main" id="{34BB5895-5640-475A-A8A4-FD3920B08A5C}"/>
              </a:ext>
            </a:extLst>
          </p:cNvPr>
          <p:cNvSpPr txBox="1"/>
          <p:nvPr/>
        </p:nvSpPr>
        <p:spPr>
          <a:xfrm>
            <a:off x="3437738" y="133308"/>
            <a:ext cx="3194333" cy="1631216"/>
          </a:xfrm>
          <a:prstGeom prst="rect">
            <a:avLst/>
          </a:prstGeom>
          <a:noFill/>
        </p:spPr>
        <p:txBody>
          <a:bodyPr wrap="square" rtlCol="0">
            <a:spAutoFit/>
          </a:bodyPr>
          <a:lstStyle/>
          <a:p>
            <a:r>
              <a:rPr lang="en-GB" sz="2800" b="1" dirty="0"/>
              <a:t>Silver Thatch Palm</a:t>
            </a:r>
          </a:p>
          <a:p>
            <a:endParaRPr lang="en-GB" dirty="0"/>
          </a:p>
          <a:p>
            <a:endParaRPr lang="en-GB" dirty="0"/>
          </a:p>
          <a:p>
            <a:endParaRPr lang="en-GB" dirty="0"/>
          </a:p>
          <a:p>
            <a:endParaRPr lang="en-GB" dirty="0"/>
          </a:p>
        </p:txBody>
      </p:sp>
      <p:sp>
        <p:nvSpPr>
          <p:cNvPr id="28" name="Rectangle 27">
            <a:extLst>
              <a:ext uri="{FF2B5EF4-FFF2-40B4-BE49-F238E27FC236}">
                <a16:creationId xmlns:a16="http://schemas.microsoft.com/office/drawing/2014/main" id="{8F195682-67C8-465B-9579-7122D37AB64D}"/>
              </a:ext>
            </a:extLst>
          </p:cNvPr>
          <p:cNvSpPr/>
          <p:nvPr/>
        </p:nvSpPr>
        <p:spPr>
          <a:xfrm>
            <a:off x="2319547" y="5987533"/>
            <a:ext cx="814134" cy="369332"/>
          </a:xfrm>
          <a:prstGeom prst="rect">
            <a:avLst/>
          </a:prstGeom>
        </p:spPr>
        <p:txBody>
          <a:bodyPr wrap="none">
            <a:spAutoFit/>
          </a:bodyPr>
          <a:lstStyle/>
          <a:p>
            <a:r>
              <a:rPr lang="en-GB" dirty="0"/>
              <a:t>Broom</a:t>
            </a:r>
          </a:p>
        </p:txBody>
      </p:sp>
      <p:pic>
        <p:nvPicPr>
          <p:cNvPr id="3" name="Picture 2" descr="A person in a dress&#10;&#10;Description automatically generated">
            <a:extLst>
              <a:ext uri="{FF2B5EF4-FFF2-40B4-BE49-F238E27FC236}">
                <a16:creationId xmlns:a16="http://schemas.microsoft.com/office/drawing/2014/main" id="{E4FEF251-750F-4CFD-AFA5-F75E90FAB4D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374" b="95798" l="8103" r="90225">
                        <a14:foregroundMark x1="45145" y1="5414" x2="40836" y2="11111"/>
                        <a14:foregroundMark x1="10161" y1="76283" x2="9132" y2="91313"/>
                        <a14:foregroundMark x1="9132" y1="91313" x2="8167" y2="93576"/>
                        <a14:foregroundMark x1="90289" y1="86909" x2="78006" y2="91434"/>
                        <a14:foregroundMark x1="78006" y1="91434" x2="47910" y2="93333"/>
                        <a14:foregroundMark x1="13312" y1="93333" x2="10932" y2="95798"/>
                        <a14:foregroundMark x1="26302" y1="32808" x2="23537" y2="37535"/>
                        <a14:backgroundMark x1="62444" y1="25414" x2="66367" y2="30101"/>
                      </a14:backgroundRemoval>
                    </a14:imgEffect>
                  </a14:imgLayer>
                </a14:imgProps>
              </a:ext>
              <a:ext uri="{28A0092B-C50C-407E-A947-70E740481C1C}">
                <a14:useLocalDpi xmlns:a14="http://schemas.microsoft.com/office/drawing/2010/main" val="0"/>
              </a:ext>
            </a:extLst>
          </a:blip>
          <a:stretch>
            <a:fillRect/>
          </a:stretch>
        </p:blipFill>
        <p:spPr>
          <a:xfrm>
            <a:off x="8736023" y="1342429"/>
            <a:ext cx="2919009" cy="4645104"/>
          </a:xfrm>
          <a:prstGeom prst="rect">
            <a:avLst/>
          </a:prstGeom>
        </p:spPr>
      </p:pic>
      <p:sp>
        <p:nvSpPr>
          <p:cNvPr id="5" name="Rectangle 4">
            <a:extLst>
              <a:ext uri="{FF2B5EF4-FFF2-40B4-BE49-F238E27FC236}">
                <a16:creationId xmlns:a16="http://schemas.microsoft.com/office/drawing/2014/main" id="{D1BDA04B-5F4E-43E2-87EA-55E86474C187}"/>
              </a:ext>
            </a:extLst>
          </p:cNvPr>
          <p:cNvSpPr/>
          <p:nvPr/>
        </p:nvSpPr>
        <p:spPr>
          <a:xfrm>
            <a:off x="3429495" y="542061"/>
            <a:ext cx="2260171" cy="369332"/>
          </a:xfrm>
          <a:prstGeom prst="rect">
            <a:avLst/>
          </a:prstGeom>
        </p:spPr>
        <p:txBody>
          <a:bodyPr wrap="none">
            <a:spAutoFit/>
          </a:bodyPr>
          <a:lstStyle/>
          <a:p>
            <a:r>
              <a:rPr lang="en-GB" dirty="0" err="1"/>
              <a:t>Coccothrinax</a:t>
            </a:r>
            <a:r>
              <a:rPr lang="en-GB" dirty="0"/>
              <a:t> </a:t>
            </a:r>
            <a:r>
              <a:rPr lang="en-GB" dirty="0" err="1"/>
              <a:t>proctorii</a:t>
            </a:r>
            <a:endParaRPr lang="en-GB" dirty="0"/>
          </a:p>
        </p:txBody>
      </p:sp>
      <p:sp>
        <p:nvSpPr>
          <p:cNvPr id="6" name="TextBox 5">
            <a:extLst>
              <a:ext uri="{FF2B5EF4-FFF2-40B4-BE49-F238E27FC236}">
                <a16:creationId xmlns:a16="http://schemas.microsoft.com/office/drawing/2014/main" id="{C4A3B45C-56DD-4827-84E8-DFFBD3BF8E4D}"/>
              </a:ext>
            </a:extLst>
          </p:cNvPr>
          <p:cNvSpPr txBox="1"/>
          <p:nvPr/>
        </p:nvSpPr>
        <p:spPr>
          <a:xfrm>
            <a:off x="324315" y="4546178"/>
            <a:ext cx="748460" cy="369332"/>
          </a:xfrm>
          <a:prstGeom prst="rect">
            <a:avLst/>
          </a:prstGeom>
          <a:noFill/>
        </p:spPr>
        <p:txBody>
          <a:bodyPr wrap="square" rtlCol="0">
            <a:spAutoFit/>
          </a:bodyPr>
          <a:lstStyle/>
          <a:p>
            <a:r>
              <a:rPr lang="en-US" dirty="0"/>
              <a:t>Hat</a:t>
            </a:r>
            <a:endParaRPr lang="en-GB" dirty="0"/>
          </a:p>
        </p:txBody>
      </p:sp>
      <p:sp>
        <p:nvSpPr>
          <p:cNvPr id="7" name="TextBox 6">
            <a:extLst>
              <a:ext uri="{FF2B5EF4-FFF2-40B4-BE49-F238E27FC236}">
                <a16:creationId xmlns:a16="http://schemas.microsoft.com/office/drawing/2014/main" id="{3A771D28-FC80-4379-8304-3E0A2616E292}"/>
              </a:ext>
            </a:extLst>
          </p:cNvPr>
          <p:cNvSpPr txBox="1"/>
          <p:nvPr/>
        </p:nvSpPr>
        <p:spPr>
          <a:xfrm>
            <a:off x="3513778" y="3428998"/>
            <a:ext cx="729539" cy="369332"/>
          </a:xfrm>
          <a:prstGeom prst="rect">
            <a:avLst/>
          </a:prstGeom>
          <a:noFill/>
        </p:spPr>
        <p:txBody>
          <a:bodyPr wrap="square" rtlCol="0">
            <a:spAutoFit/>
          </a:bodyPr>
          <a:lstStyle/>
          <a:p>
            <a:r>
              <a:rPr lang="en-US" dirty="0"/>
              <a:t>Fan</a:t>
            </a:r>
            <a:endParaRPr lang="en-GB" dirty="0"/>
          </a:p>
        </p:txBody>
      </p:sp>
      <p:sp>
        <p:nvSpPr>
          <p:cNvPr id="8" name="TextBox 7">
            <a:extLst>
              <a:ext uri="{FF2B5EF4-FFF2-40B4-BE49-F238E27FC236}">
                <a16:creationId xmlns:a16="http://schemas.microsoft.com/office/drawing/2014/main" id="{113E482D-4BA3-4570-B666-51A74DA31257}"/>
              </a:ext>
            </a:extLst>
          </p:cNvPr>
          <p:cNvSpPr txBox="1"/>
          <p:nvPr/>
        </p:nvSpPr>
        <p:spPr>
          <a:xfrm>
            <a:off x="5310531" y="6300462"/>
            <a:ext cx="791723" cy="369332"/>
          </a:xfrm>
          <a:prstGeom prst="rect">
            <a:avLst/>
          </a:prstGeom>
          <a:noFill/>
        </p:spPr>
        <p:txBody>
          <a:bodyPr wrap="square" rtlCol="0">
            <a:spAutoFit/>
          </a:bodyPr>
          <a:lstStyle/>
          <a:p>
            <a:r>
              <a:rPr lang="en-US" dirty="0"/>
              <a:t>Basket</a:t>
            </a:r>
            <a:endParaRPr lang="en-GB" dirty="0"/>
          </a:p>
        </p:txBody>
      </p:sp>
      <p:sp>
        <p:nvSpPr>
          <p:cNvPr id="11" name="TextBox 10">
            <a:extLst>
              <a:ext uri="{FF2B5EF4-FFF2-40B4-BE49-F238E27FC236}">
                <a16:creationId xmlns:a16="http://schemas.microsoft.com/office/drawing/2014/main" id="{B6B685E6-A080-4FBB-8E03-F383FD3F87B5}"/>
              </a:ext>
            </a:extLst>
          </p:cNvPr>
          <p:cNvSpPr txBox="1"/>
          <p:nvPr/>
        </p:nvSpPr>
        <p:spPr>
          <a:xfrm>
            <a:off x="8697174" y="6098863"/>
            <a:ext cx="3317881" cy="369332"/>
          </a:xfrm>
          <a:prstGeom prst="rect">
            <a:avLst/>
          </a:prstGeom>
          <a:noFill/>
        </p:spPr>
        <p:txBody>
          <a:bodyPr wrap="square" rtlCol="0">
            <a:spAutoFit/>
          </a:bodyPr>
          <a:lstStyle/>
          <a:p>
            <a:r>
              <a:rPr lang="en-US" b="1" dirty="0"/>
              <a:t>What is this dress made from?</a:t>
            </a:r>
            <a:endParaRPr lang="en-GB" b="1" dirty="0"/>
          </a:p>
        </p:txBody>
      </p:sp>
      <p:sp>
        <p:nvSpPr>
          <p:cNvPr id="12" name="TextBox 11">
            <a:extLst>
              <a:ext uri="{FF2B5EF4-FFF2-40B4-BE49-F238E27FC236}">
                <a16:creationId xmlns:a16="http://schemas.microsoft.com/office/drawing/2014/main" id="{124D547C-1635-46B7-8D4B-6AA0E86B03A4}"/>
              </a:ext>
            </a:extLst>
          </p:cNvPr>
          <p:cNvSpPr txBox="1"/>
          <p:nvPr/>
        </p:nvSpPr>
        <p:spPr>
          <a:xfrm>
            <a:off x="9206138" y="736250"/>
            <a:ext cx="2992001" cy="646331"/>
          </a:xfrm>
          <a:prstGeom prst="rect">
            <a:avLst/>
          </a:prstGeom>
          <a:noFill/>
        </p:spPr>
        <p:txBody>
          <a:bodyPr wrap="square" rtlCol="0">
            <a:spAutoFit/>
          </a:bodyPr>
          <a:lstStyle/>
          <a:p>
            <a:r>
              <a:rPr lang="en-US" b="1" dirty="0"/>
              <a:t>This gown was designed by </a:t>
            </a:r>
            <a:r>
              <a:rPr lang="en-US" b="1" dirty="0" err="1"/>
              <a:t>Mrs</a:t>
            </a:r>
            <a:r>
              <a:rPr lang="en-US" b="1" dirty="0"/>
              <a:t> Virginia Foster.</a:t>
            </a:r>
            <a:endParaRPr lang="en-GB" b="1" dirty="0"/>
          </a:p>
        </p:txBody>
      </p:sp>
      <p:sp>
        <p:nvSpPr>
          <p:cNvPr id="15" name="TextBox 14">
            <a:extLst>
              <a:ext uri="{FF2B5EF4-FFF2-40B4-BE49-F238E27FC236}">
                <a16:creationId xmlns:a16="http://schemas.microsoft.com/office/drawing/2014/main" id="{C84AA295-47F9-4C3E-8830-A8EDF2924DCB}"/>
              </a:ext>
            </a:extLst>
          </p:cNvPr>
          <p:cNvSpPr txBox="1"/>
          <p:nvPr/>
        </p:nvSpPr>
        <p:spPr>
          <a:xfrm>
            <a:off x="6739804" y="3345849"/>
            <a:ext cx="2107768" cy="1200329"/>
          </a:xfrm>
          <a:prstGeom prst="rect">
            <a:avLst/>
          </a:prstGeom>
          <a:noFill/>
        </p:spPr>
        <p:txBody>
          <a:bodyPr wrap="square" rtlCol="0">
            <a:spAutoFit/>
          </a:bodyPr>
          <a:lstStyle/>
          <a:p>
            <a:r>
              <a:rPr lang="en-US" b="1" dirty="0"/>
              <a:t>What </a:t>
            </a:r>
            <a:r>
              <a:rPr lang="en-US" b="1" dirty="0" err="1"/>
              <a:t>colour</a:t>
            </a:r>
            <a:r>
              <a:rPr lang="en-US" b="1" dirty="0"/>
              <a:t> is the underside or the back of the silver thatch palm?</a:t>
            </a:r>
            <a:endParaRPr lang="en-GB" b="1" dirty="0"/>
          </a:p>
        </p:txBody>
      </p:sp>
      <p:sp>
        <p:nvSpPr>
          <p:cNvPr id="19" name="TextBox 18">
            <a:extLst>
              <a:ext uri="{FF2B5EF4-FFF2-40B4-BE49-F238E27FC236}">
                <a16:creationId xmlns:a16="http://schemas.microsoft.com/office/drawing/2014/main" id="{4B5EA2C9-0E35-4C7F-AAE5-824CF359A657}"/>
              </a:ext>
            </a:extLst>
          </p:cNvPr>
          <p:cNvSpPr txBox="1"/>
          <p:nvPr/>
        </p:nvSpPr>
        <p:spPr>
          <a:xfrm>
            <a:off x="259087" y="1221139"/>
            <a:ext cx="3239103" cy="646331"/>
          </a:xfrm>
          <a:prstGeom prst="rect">
            <a:avLst/>
          </a:prstGeom>
          <a:noFill/>
        </p:spPr>
        <p:txBody>
          <a:bodyPr wrap="square" rtlCol="0">
            <a:spAutoFit/>
          </a:bodyPr>
          <a:lstStyle/>
          <a:p>
            <a:r>
              <a:rPr lang="en-US" b="1" dirty="0"/>
              <a:t>Here are four things we made from the Silver Thatch Palm:</a:t>
            </a:r>
            <a:endParaRPr lang="en-GB" b="1" dirty="0"/>
          </a:p>
        </p:txBody>
      </p:sp>
      <p:cxnSp>
        <p:nvCxnSpPr>
          <p:cNvPr id="22" name="Straight Arrow Connector 21">
            <a:extLst>
              <a:ext uri="{FF2B5EF4-FFF2-40B4-BE49-F238E27FC236}">
                <a16:creationId xmlns:a16="http://schemas.microsoft.com/office/drawing/2014/main" id="{7060A5D0-D62F-47FF-A702-F4AE01472016}"/>
              </a:ext>
            </a:extLst>
          </p:cNvPr>
          <p:cNvCxnSpPr>
            <a:cxnSpLocks/>
          </p:cNvCxnSpPr>
          <p:nvPr/>
        </p:nvCxnSpPr>
        <p:spPr>
          <a:xfrm flipH="1">
            <a:off x="10595907" y="2048933"/>
            <a:ext cx="884894" cy="1207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122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F6D4C-9579-4DF8-8D13-E32DB65E363E}"/>
              </a:ext>
            </a:extLst>
          </p:cNvPr>
          <p:cNvPicPr>
            <a:picLocks noChangeAspect="1"/>
          </p:cNvPicPr>
          <p:nvPr/>
        </p:nvPicPr>
        <p:blipFill>
          <a:blip r:embed="rId2"/>
          <a:stretch>
            <a:fillRect/>
          </a:stretch>
        </p:blipFill>
        <p:spPr>
          <a:xfrm rot="20750700">
            <a:off x="2565943" y="3946267"/>
            <a:ext cx="1095097" cy="1036270"/>
          </a:xfrm>
          <a:prstGeom prst="rect">
            <a:avLst/>
          </a:prstGeom>
        </p:spPr>
      </p:pic>
      <p:pic>
        <p:nvPicPr>
          <p:cNvPr id="9" name="Picture 8">
            <a:extLst>
              <a:ext uri="{FF2B5EF4-FFF2-40B4-BE49-F238E27FC236}">
                <a16:creationId xmlns:a16="http://schemas.microsoft.com/office/drawing/2014/main" id="{E21C2E72-9C52-4722-955F-DA8F423C8FC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400" y1="33200" x2="14200" y2="36200"/>
                        <a14:backgroundMark x1="14200" y1="36200" x2="13800" y2="36600"/>
                        <a14:backgroundMark x1="86400" y1="45000" x2="86400" y2="45000"/>
                        <a14:backgroundMark x1="76000" y1="52000" x2="76000" y2="52000"/>
                      </a14:backgroundRemoval>
                    </a14:imgEffect>
                  </a14:imgLayer>
                </a14:imgProps>
              </a:ext>
            </a:extLst>
          </a:blip>
          <a:srcRect l="7012" t="6223" r="4932" b="16468"/>
          <a:stretch/>
        </p:blipFill>
        <p:spPr>
          <a:xfrm>
            <a:off x="3056861" y="4473330"/>
            <a:ext cx="1818051" cy="1596192"/>
          </a:xfrm>
          <a:prstGeom prst="rect">
            <a:avLst/>
          </a:prstGeom>
          <a:scene3d>
            <a:camera prst="isometricOffAxis2Top"/>
            <a:lightRig rig="threePt" dir="t"/>
          </a:scene3d>
        </p:spPr>
      </p:pic>
      <p:pic>
        <p:nvPicPr>
          <p:cNvPr id="5" name="Picture 4" descr="A close up of an object&#10;&#10;Description automatically generated">
            <a:extLst>
              <a:ext uri="{FF2B5EF4-FFF2-40B4-BE49-F238E27FC236}">
                <a16:creationId xmlns:a16="http://schemas.microsoft.com/office/drawing/2014/main" id="{2BE43B7C-4104-4099-80CC-DF943DE96453}"/>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546" r="32780" b="45366"/>
          <a:stretch/>
        </p:blipFill>
        <p:spPr>
          <a:xfrm rot="1690814">
            <a:off x="2742287" y="3396372"/>
            <a:ext cx="3251616" cy="2599633"/>
          </a:xfrm>
          <a:prstGeom prst="rect">
            <a:avLst/>
          </a:prstGeom>
        </p:spPr>
      </p:pic>
      <p:sp>
        <p:nvSpPr>
          <p:cNvPr id="13" name="Rectangle 1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FCB3EF5-F876-44FA-A62C-829ED94B3B9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733" l="10000" r="90000">
                        <a14:foregroundMark x1="36308" y1="88800" x2="27385" y2="91733"/>
                        <a14:foregroundMark x1="27385" y1="91733" x2="25231" y2="93200"/>
                        <a14:foregroundMark x1="39231" y1="93600" x2="36615" y2="95733"/>
                        <a14:foregroundMark x1="64154" y1="28133" x2="54923" y2="34133"/>
                        <a14:foregroundMark x1="54923" y1="34133" x2="51077" y2="38400"/>
                      </a14:backgroundRemoval>
                    </a14:imgEffect>
                  </a14:imgLayer>
                </a14:imgProps>
              </a:ext>
            </a:extLst>
          </a:blip>
          <a:stretch>
            <a:fillRect/>
          </a:stretch>
        </p:blipFill>
        <p:spPr>
          <a:xfrm flipH="1">
            <a:off x="-354024" y="4708778"/>
            <a:ext cx="2911954" cy="1900937"/>
          </a:xfrm>
          <a:prstGeom prst="rect">
            <a:avLst/>
          </a:prstGeom>
          <a:scene3d>
            <a:camera prst="isometricOffAxis2Right"/>
            <a:lightRig rig="threePt" dir="t"/>
          </a:scene3d>
        </p:spPr>
      </p:pic>
      <p:pic>
        <p:nvPicPr>
          <p:cNvPr id="14" name="Picture 13">
            <a:extLst>
              <a:ext uri="{FF2B5EF4-FFF2-40B4-BE49-F238E27FC236}">
                <a16:creationId xmlns:a16="http://schemas.microsoft.com/office/drawing/2014/main" id="{7065D3AB-F803-4DCD-8B83-349CC68D4DA3}"/>
              </a:ext>
            </a:extLst>
          </p:cNvPr>
          <p:cNvPicPr>
            <a:picLocks noChangeAspect="1"/>
          </p:cNvPicPr>
          <p:nvPr/>
        </p:nvPicPr>
        <p:blipFill rotWithShape="1">
          <a:blip r:embed="rId8"/>
          <a:srcRect l="90820" t="60748" r="7058" b="37283"/>
          <a:stretch/>
        </p:blipFill>
        <p:spPr>
          <a:xfrm>
            <a:off x="1834157" y="5830386"/>
            <a:ext cx="263991" cy="156856"/>
          </a:xfrm>
          <a:prstGeom prst="rect">
            <a:avLst/>
          </a:prstGeom>
        </p:spPr>
      </p:pic>
      <p:pic>
        <p:nvPicPr>
          <p:cNvPr id="16" name="Picture 15">
            <a:extLst>
              <a:ext uri="{FF2B5EF4-FFF2-40B4-BE49-F238E27FC236}">
                <a16:creationId xmlns:a16="http://schemas.microsoft.com/office/drawing/2014/main" id="{A02974C7-BF31-4662-8FFC-B4780DCBAE95}"/>
              </a:ext>
            </a:extLst>
          </p:cNvPr>
          <p:cNvPicPr>
            <a:picLocks noChangeAspect="1"/>
          </p:cNvPicPr>
          <p:nvPr/>
        </p:nvPicPr>
        <p:blipFill rotWithShape="1">
          <a:blip r:embed="rId8"/>
          <a:srcRect l="90820" t="60748" r="7058" b="37283"/>
          <a:stretch/>
        </p:blipFill>
        <p:spPr>
          <a:xfrm>
            <a:off x="2227492" y="5673530"/>
            <a:ext cx="263991" cy="156856"/>
          </a:xfrm>
          <a:prstGeom prst="rect">
            <a:avLst/>
          </a:prstGeom>
        </p:spPr>
      </p:pic>
      <p:pic>
        <p:nvPicPr>
          <p:cNvPr id="17" name="Picture 16">
            <a:extLst>
              <a:ext uri="{FF2B5EF4-FFF2-40B4-BE49-F238E27FC236}">
                <a16:creationId xmlns:a16="http://schemas.microsoft.com/office/drawing/2014/main" id="{482F7D40-43BF-46FF-828C-F3CFC26E3161}"/>
              </a:ext>
            </a:extLst>
          </p:cNvPr>
          <p:cNvPicPr>
            <a:picLocks noChangeAspect="1"/>
          </p:cNvPicPr>
          <p:nvPr/>
        </p:nvPicPr>
        <p:blipFill rotWithShape="1">
          <a:blip r:embed="rId8"/>
          <a:srcRect l="90820" t="60748" r="7058" b="37283"/>
          <a:stretch/>
        </p:blipFill>
        <p:spPr>
          <a:xfrm>
            <a:off x="2591031" y="5529329"/>
            <a:ext cx="330438" cy="196337"/>
          </a:xfrm>
          <a:prstGeom prst="rect">
            <a:avLst/>
          </a:prstGeom>
        </p:spPr>
      </p:pic>
      <p:sp>
        <p:nvSpPr>
          <p:cNvPr id="11" name="TextBox 10">
            <a:extLst>
              <a:ext uri="{FF2B5EF4-FFF2-40B4-BE49-F238E27FC236}">
                <a16:creationId xmlns:a16="http://schemas.microsoft.com/office/drawing/2014/main" id="{0487D81B-735F-4175-AEBF-9DD73D33E37A}"/>
              </a:ext>
            </a:extLst>
          </p:cNvPr>
          <p:cNvSpPr txBox="1"/>
          <p:nvPr/>
        </p:nvSpPr>
        <p:spPr>
          <a:xfrm>
            <a:off x="574125" y="841760"/>
            <a:ext cx="5202849" cy="2339102"/>
          </a:xfrm>
          <a:prstGeom prst="rect">
            <a:avLst/>
          </a:prstGeom>
          <a:noFill/>
        </p:spPr>
        <p:txBody>
          <a:bodyPr wrap="square" rtlCol="0">
            <a:spAutoFit/>
          </a:bodyPr>
          <a:lstStyle/>
          <a:p>
            <a:r>
              <a:rPr lang="en-US" sz="3200" b="1" dirty="0" err="1"/>
              <a:t>Calavan</a:t>
            </a:r>
            <a:endParaRPr lang="en-US" sz="3200" b="1" dirty="0"/>
          </a:p>
          <a:p>
            <a:endParaRPr lang="en-US" b="1" dirty="0"/>
          </a:p>
          <a:p>
            <a:r>
              <a:rPr lang="en-US" sz="2400" b="1" dirty="0"/>
              <a:t>The Cayman </a:t>
            </a:r>
            <a:r>
              <a:rPr lang="en-US" sz="2400" b="1" dirty="0" err="1"/>
              <a:t>Calavan</a:t>
            </a:r>
            <a:r>
              <a:rPr lang="en-US" sz="2400" b="1" dirty="0"/>
              <a:t> is pyramid-shaped and made of sticks.  </a:t>
            </a:r>
            <a:r>
              <a:rPr lang="en-US" sz="2400" b="1" dirty="0" err="1"/>
              <a:t>Calavans</a:t>
            </a:r>
            <a:r>
              <a:rPr lang="en-US" sz="2400" b="1" dirty="0"/>
              <a:t> were used to trap birds, chickens and other small animal sources.</a:t>
            </a:r>
            <a:endParaRPr lang="en-GB" sz="2400" b="1" dirty="0"/>
          </a:p>
        </p:txBody>
      </p:sp>
      <p:pic>
        <p:nvPicPr>
          <p:cNvPr id="19" name="Picture 18">
            <a:extLst>
              <a:ext uri="{FF2B5EF4-FFF2-40B4-BE49-F238E27FC236}">
                <a16:creationId xmlns:a16="http://schemas.microsoft.com/office/drawing/2014/main" id="{6937D32D-8A76-4D15-A389-75714EA9BA68}"/>
              </a:ext>
            </a:extLst>
          </p:cNvPr>
          <p:cNvPicPr>
            <a:picLocks noChangeAspect="1"/>
          </p:cNvPicPr>
          <p:nvPr/>
        </p:nvPicPr>
        <p:blipFill>
          <a:blip r:embed="rId9"/>
          <a:stretch>
            <a:fillRect/>
          </a:stretch>
        </p:blipFill>
        <p:spPr>
          <a:xfrm>
            <a:off x="7751570" y="3989388"/>
            <a:ext cx="2359356" cy="719390"/>
          </a:xfrm>
          <a:prstGeom prst="rect">
            <a:avLst/>
          </a:prstGeom>
        </p:spPr>
      </p:pic>
      <p:pic>
        <p:nvPicPr>
          <p:cNvPr id="18" name="Picture 17">
            <a:extLst>
              <a:ext uri="{FF2B5EF4-FFF2-40B4-BE49-F238E27FC236}">
                <a16:creationId xmlns:a16="http://schemas.microsoft.com/office/drawing/2014/main" id="{2DF1363B-04B9-4AA0-BE70-C0A1F52ADCBF}"/>
              </a:ext>
            </a:extLst>
          </p:cNvPr>
          <p:cNvPicPr>
            <a:picLocks noChangeAspect="1"/>
          </p:cNvPicPr>
          <p:nvPr/>
        </p:nvPicPr>
        <p:blipFill>
          <a:blip r:embed="rId10"/>
          <a:stretch>
            <a:fillRect/>
          </a:stretch>
        </p:blipFill>
        <p:spPr>
          <a:xfrm flipH="1">
            <a:off x="8549221" y="2997901"/>
            <a:ext cx="1444039" cy="2043935"/>
          </a:xfrm>
          <a:prstGeom prst="rect">
            <a:avLst/>
          </a:prstGeom>
        </p:spPr>
      </p:pic>
      <p:pic>
        <p:nvPicPr>
          <p:cNvPr id="12" name="Picture 11">
            <a:extLst>
              <a:ext uri="{FF2B5EF4-FFF2-40B4-BE49-F238E27FC236}">
                <a16:creationId xmlns:a16="http://schemas.microsoft.com/office/drawing/2014/main" id="{8C29E59C-48FC-460C-8ABA-DA5315904CAF}"/>
              </a:ext>
            </a:extLst>
          </p:cNvPr>
          <p:cNvPicPr>
            <a:picLocks noChangeAspect="1"/>
          </p:cNvPicPr>
          <p:nvPr/>
        </p:nvPicPr>
        <p:blipFill>
          <a:blip r:embed="rId11"/>
          <a:stretch>
            <a:fillRect/>
          </a:stretch>
        </p:blipFill>
        <p:spPr>
          <a:xfrm rot="19562042">
            <a:off x="5987800" y="1319305"/>
            <a:ext cx="6273735" cy="5872290"/>
          </a:xfrm>
          <a:prstGeom prst="rect">
            <a:avLst/>
          </a:prstGeom>
        </p:spPr>
      </p:pic>
      <p:pic>
        <p:nvPicPr>
          <p:cNvPr id="20" name="Picture 19">
            <a:extLst>
              <a:ext uri="{FF2B5EF4-FFF2-40B4-BE49-F238E27FC236}">
                <a16:creationId xmlns:a16="http://schemas.microsoft.com/office/drawing/2014/main" id="{50EC9BDC-B60A-4256-A550-BFF029CC10F0}"/>
              </a:ext>
            </a:extLst>
          </p:cNvPr>
          <p:cNvPicPr>
            <a:picLocks noChangeAspect="1"/>
          </p:cNvPicPr>
          <p:nvPr/>
        </p:nvPicPr>
        <p:blipFill>
          <a:blip r:embed="rId12">
            <a:clrChange>
              <a:clrFrom>
                <a:srgbClr val="FFFFFF"/>
              </a:clrFrom>
              <a:clrTo>
                <a:srgbClr val="FFFFFF">
                  <a:alpha val="0"/>
                </a:srgbClr>
              </a:clrTo>
            </a:clrChange>
          </a:blip>
          <a:stretch>
            <a:fillRect/>
          </a:stretch>
        </p:blipFill>
        <p:spPr>
          <a:xfrm rot="8820766">
            <a:off x="6270813" y="3333687"/>
            <a:ext cx="1352958" cy="1311399"/>
          </a:xfrm>
          <a:prstGeom prst="rect">
            <a:avLst/>
          </a:prstGeom>
          <a:scene3d>
            <a:camera prst="isometricOffAxis2Top"/>
            <a:lightRig rig="threePt" dir="t"/>
          </a:scene3d>
        </p:spPr>
      </p:pic>
      <p:pic>
        <p:nvPicPr>
          <p:cNvPr id="21" name="Picture 20">
            <a:extLst>
              <a:ext uri="{FF2B5EF4-FFF2-40B4-BE49-F238E27FC236}">
                <a16:creationId xmlns:a16="http://schemas.microsoft.com/office/drawing/2014/main" id="{9D30891E-203B-4F31-BC17-18F0786D2D53}"/>
              </a:ext>
            </a:extLst>
          </p:cNvPr>
          <p:cNvPicPr>
            <a:picLocks noChangeAspect="1"/>
          </p:cNvPicPr>
          <p:nvPr/>
        </p:nvPicPr>
        <p:blipFill rotWithShape="1">
          <a:blip r:embed="rId13">
            <a:clrChange>
              <a:clrFrom>
                <a:srgbClr val="FAFAFB"/>
              </a:clrFrom>
              <a:clrTo>
                <a:srgbClr val="FAFAFB">
                  <a:alpha val="0"/>
                </a:srgbClr>
              </a:clrTo>
            </a:clrChange>
            <a:extLst>
              <a:ext uri="{BEBA8EAE-BF5A-486C-A8C5-ECC9F3942E4B}">
                <a14:imgProps xmlns:a14="http://schemas.microsoft.com/office/drawing/2010/main">
                  <a14:imgLayer r:embed="rId14">
                    <a14:imgEffect>
                      <a14:brightnessContrast contrast="40000"/>
                    </a14:imgEffect>
                  </a14:imgLayer>
                </a14:imgProps>
              </a:ext>
            </a:extLst>
          </a:blip>
          <a:srcRect t="42139" r="41157" b="5539"/>
          <a:stretch/>
        </p:blipFill>
        <p:spPr>
          <a:xfrm rot="9423674">
            <a:off x="8916190" y="-1493723"/>
            <a:ext cx="1284090" cy="1210298"/>
          </a:xfrm>
          <a:prstGeom prst="rect">
            <a:avLst/>
          </a:prstGeom>
        </p:spPr>
      </p:pic>
    </p:spTree>
    <p:extLst>
      <p:ext uri="{BB962C8B-B14F-4D97-AF65-F5344CB8AC3E}">
        <p14:creationId xmlns:p14="http://schemas.microsoft.com/office/powerpoint/2010/main" val="1447257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B52A3C-6C18-4070-B30E-97281DAF5E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632" b="95215" l="5469" r="89844">
                        <a14:foregroundMark x1="22135" y1="2632" x2="35417" y2="15550"/>
                        <a14:foregroundMark x1="35417" y1="15550" x2="37240" y2="15789"/>
                        <a14:foregroundMark x1="5469" y1="36842" x2="7813" y2="47368"/>
                        <a14:foregroundMark x1="63802" y1="95215" x2="65365" y2="86364"/>
                        <a14:foregroundMark x1="21615" y1="3589" x2="16146" y2="6938"/>
                      </a14:backgroundRemoval>
                    </a14:imgEffect>
                  </a14:imgLayer>
                </a14:imgProps>
              </a:ext>
            </a:extLst>
          </a:blip>
          <a:stretch>
            <a:fillRect/>
          </a:stretch>
        </p:blipFill>
        <p:spPr>
          <a:xfrm>
            <a:off x="2145912" y="2891192"/>
            <a:ext cx="2818414" cy="3067961"/>
          </a:xfrm>
          <a:prstGeom prst="rect">
            <a:avLst/>
          </a:prstGeom>
        </p:spPr>
      </p:pic>
      <p:pic>
        <p:nvPicPr>
          <p:cNvPr id="4" name="Picture 3">
            <a:extLst>
              <a:ext uri="{FF2B5EF4-FFF2-40B4-BE49-F238E27FC236}">
                <a16:creationId xmlns:a16="http://schemas.microsoft.com/office/drawing/2014/main" id="{5A77A795-3E4B-459B-892D-F80651822251}"/>
              </a:ext>
            </a:extLst>
          </p:cNvPr>
          <p:cNvPicPr>
            <a:picLocks noChangeAspect="1"/>
          </p:cNvPicPr>
          <p:nvPr/>
        </p:nvPicPr>
        <p:blipFill rotWithShape="1">
          <a:blip r:embed="rId4"/>
          <a:srcRect b="6519"/>
          <a:stretch/>
        </p:blipFill>
        <p:spPr>
          <a:xfrm>
            <a:off x="7044922" y="614544"/>
            <a:ext cx="3749788" cy="4755575"/>
          </a:xfrm>
          <a:prstGeom prst="rect">
            <a:avLst/>
          </a:prstGeom>
        </p:spPr>
      </p:pic>
      <p:sp>
        <p:nvSpPr>
          <p:cNvPr id="5" name="Rectangle 4">
            <a:extLst>
              <a:ext uri="{FF2B5EF4-FFF2-40B4-BE49-F238E27FC236}">
                <a16:creationId xmlns:a16="http://schemas.microsoft.com/office/drawing/2014/main" id="{7825C235-70EC-44D4-8F90-86A44D41A88D}"/>
              </a:ext>
            </a:extLst>
          </p:cNvPr>
          <p:cNvSpPr/>
          <p:nvPr/>
        </p:nvSpPr>
        <p:spPr>
          <a:xfrm>
            <a:off x="6755758" y="5550981"/>
            <a:ext cx="5436242" cy="923330"/>
          </a:xfrm>
          <a:prstGeom prst="rect">
            <a:avLst/>
          </a:prstGeom>
        </p:spPr>
        <p:txBody>
          <a:bodyPr wrap="square">
            <a:spAutoFit/>
          </a:bodyPr>
          <a:lstStyle/>
          <a:p>
            <a:r>
              <a:rPr lang="en-US" dirty="0"/>
              <a:t>African American woman ironing, ca. 1930. Image by Doris </a:t>
            </a:r>
            <a:r>
              <a:rPr lang="en-US" dirty="0" err="1"/>
              <a:t>Ulmann</a:t>
            </a:r>
            <a:r>
              <a:rPr lang="en-US" dirty="0"/>
              <a:t>. She is best known for her sensitive portraits of rural Southern people between 1928-1934.</a:t>
            </a:r>
            <a:endParaRPr lang="en-GB" dirty="0"/>
          </a:p>
        </p:txBody>
      </p:sp>
      <p:sp>
        <p:nvSpPr>
          <p:cNvPr id="6" name="TextBox 5">
            <a:extLst>
              <a:ext uri="{FF2B5EF4-FFF2-40B4-BE49-F238E27FC236}">
                <a16:creationId xmlns:a16="http://schemas.microsoft.com/office/drawing/2014/main" id="{8DC5338B-5E33-4288-8067-05364F62205E}"/>
              </a:ext>
            </a:extLst>
          </p:cNvPr>
          <p:cNvSpPr txBox="1"/>
          <p:nvPr/>
        </p:nvSpPr>
        <p:spPr>
          <a:xfrm>
            <a:off x="622614" y="711662"/>
            <a:ext cx="4964557" cy="1508105"/>
          </a:xfrm>
          <a:prstGeom prst="rect">
            <a:avLst/>
          </a:prstGeom>
          <a:noFill/>
        </p:spPr>
        <p:txBody>
          <a:bodyPr wrap="square" rtlCol="0">
            <a:spAutoFit/>
          </a:bodyPr>
          <a:lstStyle/>
          <a:p>
            <a:r>
              <a:rPr lang="en-US" sz="3200" b="1" dirty="0"/>
              <a:t>Sad Iron</a:t>
            </a:r>
          </a:p>
          <a:p>
            <a:endParaRPr lang="en-US" sz="2400" dirty="0"/>
          </a:p>
          <a:p>
            <a:r>
              <a:rPr lang="en-US" dirty="0"/>
              <a:t>Sad irons were heated over a stove or open flame and used to press clothing.</a:t>
            </a:r>
            <a:endParaRPr lang="en-GB" dirty="0"/>
          </a:p>
        </p:txBody>
      </p:sp>
      <p:pic>
        <p:nvPicPr>
          <p:cNvPr id="9" name="Picture 8">
            <a:extLst>
              <a:ext uri="{FF2B5EF4-FFF2-40B4-BE49-F238E27FC236}">
                <a16:creationId xmlns:a16="http://schemas.microsoft.com/office/drawing/2014/main" id="{4566B3FD-AB84-46EE-AADE-5C0A78877E73}"/>
              </a:ext>
            </a:extLst>
          </p:cNvPr>
          <p:cNvPicPr>
            <a:picLocks noChangeAspect="1"/>
          </p:cNvPicPr>
          <p:nvPr/>
        </p:nvPicPr>
        <p:blipFill>
          <a:blip r:embed="rId5"/>
          <a:stretch>
            <a:fillRect/>
          </a:stretch>
        </p:blipFill>
        <p:spPr>
          <a:xfrm rot="1533659">
            <a:off x="1429570" y="5494540"/>
            <a:ext cx="1432684" cy="1152244"/>
          </a:xfrm>
          <a:prstGeom prst="rect">
            <a:avLst/>
          </a:prstGeom>
        </p:spPr>
      </p:pic>
      <p:pic>
        <p:nvPicPr>
          <p:cNvPr id="10" name="Picture 9">
            <a:extLst>
              <a:ext uri="{FF2B5EF4-FFF2-40B4-BE49-F238E27FC236}">
                <a16:creationId xmlns:a16="http://schemas.microsoft.com/office/drawing/2014/main" id="{5F730A3C-FF6F-49F7-865C-2A377B9EB196}"/>
              </a:ext>
            </a:extLst>
          </p:cNvPr>
          <p:cNvPicPr>
            <a:picLocks noChangeAspect="1"/>
          </p:cNvPicPr>
          <p:nvPr/>
        </p:nvPicPr>
        <p:blipFill>
          <a:blip r:embed="rId6"/>
          <a:stretch>
            <a:fillRect/>
          </a:stretch>
        </p:blipFill>
        <p:spPr>
          <a:xfrm rot="14408892">
            <a:off x="1729200" y="5389933"/>
            <a:ext cx="1036227" cy="1390954"/>
          </a:xfrm>
          <a:prstGeom prst="rect">
            <a:avLst/>
          </a:prstGeom>
        </p:spPr>
      </p:pic>
      <p:pic>
        <p:nvPicPr>
          <p:cNvPr id="8" name="Picture 7">
            <a:extLst>
              <a:ext uri="{FF2B5EF4-FFF2-40B4-BE49-F238E27FC236}">
                <a16:creationId xmlns:a16="http://schemas.microsoft.com/office/drawing/2014/main" id="{2F555B72-B359-4417-93B7-0C961511337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46961" y1="15412" x2="44199" y2="23656"/>
                        <a14:backgroundMark x1="68508" y1="27957" x2="81215" y2="46237"/>
                        <a14:backgroundMark x1="81215" y1="46237" x2="82320" y2="53047"/>
                        <a14:backgroundMark x1="31492" y1="37634" x2="30387" y2="47312"/>
                      </a14:backgroundRemoval>
                    </a14:imgEffect>
                  </a14:imgLayer>
                </a14:imgProps>
              </a:ext>
            </a:extLst>
          </a:blip>
          <a:stretch>
            <a:fillRect/>
          </a:stretch>
        </p:blipFill>
        <p:spPr>
          <a:xfrm>
            <a:off x="1403656" y="4639760"/>
            <a:ext cx="1441163" cy="1709560"/>
          </a:xfrm>
          <a:prstGeom prst="rect">
            <a:avLst/>
          </a:prstGeom>
        </p:spPr>
      </p:pic>
      <p:pic>
        <p:nvPicPr>
          <p:cNvPr id="11" name="Picture 10">
            <a:extLst>
              <a:ext uri="{FF2B5EF4-FFF2-40B4-BE49-F238E27FC236}">
                <a16:creationId xmlns:a16="http://schemas.microsoft.com/office/drawing/2014/main" id="{5EBA0B14-4F20-4DBF-907C-3501FCADE443}"/>
              </a:ext>
            </a:extLst>
          </p:cNvPr>
          <p:cNvPicPr>
            <a:picLocks noChangeAspect="1"/>
          </p:cNvPicPr>
          <p:nvPr/>
        </p:nvPicPr>
        <p:blipFill rotWithShape="1">
          <a:blip r:embed="rId9"/>
          <a:srcRect l="24350" t="563" r="20371" b="82158"/>
          <a:stretch/>
        </p:blipFill>
        <p:spPr>
          <a:xfrm rot="2962720">
            <a:off x="4505264" y="2832289"/>
            <a:ext cx="1500867" cy="654706"/>
          </a:xfrm>
          <a:prstGeom prst="rect">
            <a:avLst/>
          </a:prstGeom>
        </p:spPr>
      </p:pic>
      <p:sp>
        <p:nvSpPr>
          <p:cNvPr id="12" name="TextBox 11">
            <a:extLst>
              <a:ext uri="{FF2B5EF4-FFF2-40B4-BE49-F238E27FC236}">
                <a16:creationId xmlns:a16="http://schemas.microsoft.com/office/drawing/2014/main" id="{491850B4-6DDB-49D1-B6DF-E0E46D9772F6}"/>
              </a:ext>
            </a:extLst>
          </p:cNvPr>
          <p:cNvSpPr txBox="1"/>
          <p:nvPr/>
        </p:nvSpPr>
        <p:spPr>
          <a:xfrm>
            <a:off x="5255697" y="3942369"/>
            <a:ext cx="737046" cy="369332"/>
          </a:xfrm>
          <a:prstGeom prst="rect">
            <a:avLst/>
          </a:prstGeom>
          <a:noFill/>
        </p:spPr>
        <p:txBody>
          <a:bodyPr wrap="square" rtlCol="0">
            <a:spAutoFit/>
          </a:bodyPr>
          <a:lstStyle/>
          <a:p>
            <a:r>
              <a:rPr lang="en-US" dirty="0"/>
              <a:t>Rag</a:t>
            </a:r>
            <a:endParaRPr lang="en-GB" dirty="0"/>
          </a:p>
        </p:txBody>
      </p:sp>
      <p:sp>
        <p:nvSpPr>
          <p:cNvPr id="13" name="TextBox 12">
            <a:extLst>
              <a:ext uri="{FF2B5EF4-FFF2-40B4-BE49-F238E27FC236}">
                <a16:creationId xmlns:a16="http://schemas.microsoft.com/office/drawing/2014/main" id="{2B198E71-85E5-4ED5-919D-DBE4F770BE92}"/>
              </a:ext>
            </a:extLst>
          </p:cNvPr>
          <p:cNvSpPr txBox="1"/>
          <p:nvPr/>
        </p:nvSpPr>
        <p:spPr>
          <a:xfrm>
            <a:off x="4566158" y="5057179"/>
            <a:ext cx="1085558" cy="369332"/>
          </a:xfrm>
          <a:prstGeom prst="rect">
            <a:avLst/>
          </a:prstGeom>
          <a:noFill/>
        </p:spPr>
        <p:txBody>
          <a:bodyPr wrap="square" rtlCol="0">
            <a:spAutoFit/>
          </a:bodyPr>
          <a:lstStyle/>
          <a:p>
            <a:r>
              <a:rPr lang="en-US" dirty="0"/>
              <a:t>Sad Iron</a:t>
            </a:r>
            <a:endParaRPr lang="en-GB" dirty="0"/>
          </a:p>
        </p:txBody>
      </p:sp>
      <p:sp>
        <p:nvSpPr>
          <p:cNvPr id="14" name="TextBox 13">
            <a:extLst>
              <a:ext uri="{FF2B5EF4-FFF2-40B4-BE49-F238E27FC236}">
                <a16:creationId xmlns:a16="http://schemas.microsoft.com/office/drawing/2014/main" id="{9A4075A5-1178-4070-8B76-03BC83DE4DB0}"/>
              </a:ext>
            </a:extLst>
          </p:cNvPr>
          <p:cNvSpPr txBox="1"/>
          <p:nvPr/>
        </p:nvSpPr>
        <p:spPr>
          <a:xfrm>
            <a:off x="607862" y="5185453"/>
            <a:ext cx="1200004" cy="369332"/>
          </a:xfrm>
          <a:prstGeom prst="rect">
            <a:avLst/>
          </a:prstGeom>
          <a:noFill/>
        </p:spPr>
        <p:txBody>
          <a:bodyPr wrap="square" rtlCol="0">
            <a:spAutoFit/>
          </a:bodyPr>
          <a:lstStyle/>
          <a:p>
            <a:r>
              <a:rPr lang="en-US" dirty="0"/>
              <a:t>Fire/Heat</a:t>
            </a:r>
            <a:endParaRPr lang="en-GB" dirty="0"/>
          </a:p>
        </p:txBody>
      </p:sp>
    </p:spTree>
    <p:extLst>
      <p:ext uri="{BB962C8B-B14F-4D97-AF65-F5344CB8AC3E}">
        <p14:creationId xmlns:p14="http://schemas.microsoft.com/office/powerpoint/2010/main" val="1845204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60CFEE-BF34-4D1C-AD6C-D1F5AEA5386C}"/>
              </a:ext>
            </a:extLst>
          </p:cNvPr>
          <p:cNvSpPr txBox="1"/>
          <p:nvPr/>
        </p:nvSpPr>
        <p:spPr>
          <a:xfrm>
            <a:off x="228255" y="135468"/>
            <a:ext cx="11811345" cy="2339102"/>
          </a:xfrm>
          <a:prstGeom prst="rect">
            <a:avLst/>
          </a:prstGeom>
          <a:noFill/>
        </p:spPr>
        <p:txBody>
          <a:bodyPr wrap="square" rtlCol="0">
            <a:spAutoFit/>
          </a:bodyPr>
          <a:lstStyle/>
          <a:p>
            <a:r>
              <a:rPr lang="en-US" sz="3200" b="1" dirty="0"/>
              <a:t>Water Bottle</a:t>
            </a:r>
          </a:p>
          <a:p>
            <a:endParaRPr lang="en-US" dirty="0"/>
          </a:p>
          <a:p>
            <a:r>
              <a:rPr lang="en-US" sz="2400" b="1" dirty="0"/>
              <a:t>This once was a brown Calabash.  Calabashes or Gourds grow on trees.  After a calabash is picked and left to dry, a small hole is made at the top of the hard shell.  The nut inside of the shell is chipped up and shaken out until all of the contents inside are gone.  The hollow gourd is cleaned and used to store water.  This bottle was bleached by Ms Virginia Foster.</a:t>
            </a:r>
            <a:endParaRPr lang="en-GB" sz="2400" b="1" dirty="0"/>
          </a:p>
        </p:txBody>
      </p:sp>
      <p:pic>
        <p:nvPicPr>
          <p:cNvPr id="4" name="Picture 3">
            <a:extLst>
              <a:ext uri="{FF2B5EF4-FFF2-40B4-BE49-F238E27FC236}">
                <a16:creationId xmlns:a16="http://schemas.microsoft.com/office/drawing/2014/main" id="{2637BE15-2197-414D-BB11-5AD31CF0D3E7}"/>
              </a:ext>
            </a:extLst>
          </p:cNvPr>
          <p:cNvPicPr>
            <a:picLocks noChangeAspect="1"/>
          </p:cNvPicPr>
          <p:nvPr/>
        </p:nvPicPr>
        <p:blipFill rotWithShape="1">
          <a:blip r:embed="rId2">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backgroundRemoval t="10000" b="90000" l="4875" r="90000">
                        <a14:foregroundMark x1="12875" y1="31167" x2="7250" y2="47833"/>
                        <a14:foregroundMark x1="7250" y1="47833" x2="6875" y2="60000"/>
                        <a14:foregroundMark x1="53639" y1="56480" x2="51875" y2="59167"/>
                        <a14:foregroundMark x1="59750" y1="47167" x2="58048" y2="49761"/>
                        <a14:foregroundMark x1="52625" y1="58833" x2="52125" y2="73000"/>
                        <a14:foregroundMark x1="63051" y1="62284" x2="62750" y2="64333"/>
                        <a14:foregroundMark x1="63582" y1="58663" x2="63475" y2="59395"/>
                        <a14:foregroundMark x1="65000" y1="49000" x2="64818" y2="50243"/>
                        <a14:foregroundMark x1="56750" y1="72333" x2="48000" y2="74500"/>
                        <a14:foregroundMark x1="50750" y1="68333" x2="45375" y2="72833"/>
                        <a14:foregroundMark x1="45375" y1="72833" x2="53000" y2="80000"/>
                        <a14:foregroundMark x1="53000" y1="80000" x2="63250" y2="81167"/>
                        <a14:foregroundMark x1="63250" y1="81167" x2="60875" y2="73000"/>
                        <a14:foregroundMark x1="60875" y1="73000" x2="51375" y2="68000"/>
                        <a14:foregroundMark x1="63651" y1="61834" x2="63625" y2="62167"/>
                        <a14:foregroundMark x1="64625" y1="49333" x2="63774" y2="60258"/>
                        <a14:foregroundMark x1="5500" y1="37000" x2="4875" y2="45333"/>
                        <a14:foregroundMark x1="4875" y1="45333" x2="5500" y2="45833"/>
                        <a14:backgroundMark x1="54625" y1="47500" x2="54625" y2="47500"/>
                        <a14:backgroundMark x1="55375" y1="47167" x2="54375" y2="47167"/>
                        <a14:backgroundMark x1="57625" y1="49333" x2="53000" y2="55833"/>
                        <a14:backgroundMark x1="53000" y1="55833" x2="53000" y2="56000"/>
                        <a14:backgroundMark x1="62087" y1="54466" x2="56750" y2="58167"/>
                        <a14:backgroundMark x1="61732" y1="59026" x2="56625" y2="62500"/>
                        <a14:backgroundMark x1="56625" y1="62500" x2="56500" y2="62500"/>
                        <a14:backgroundMark x1="63125" y1="49667" x2="63375" y2="52667"/>
                        <a14:backgroundMark x1="63000" y1="59167" x2="57000" y2="63667"/>
                        <a14:backgroundMark x1="57000" y1="63667" x2="56000" y2="63667"/>
                      </a14:backgroundRemoval>
                    </a14:imgEffect>
                  </a14:imgLayer>
                </a14:imgProps>
              </a:ext>
            </a:extLst>
          </a:blip>
          <a:srcRect b="20699"/>
          <a:stretch/>
        </p:blipFill>
        <p:spPr>
          <a:xfrm>
            <a:off x="4199472" y="1989373"/>
            <a:ext cx="8185958" cy="4868627"/>
          </a:xfrm>
          <a:prstGeom prst="rect">
            <a:avLst/>
          </a:prstGeom>
        </p:spPr>
      </p:pic>
      <p:pic>
        <p:nvPicPr>
          <p:cNvPr id="2" name="Picture 1">
            <a:extLst>
              <a:ext uri="{FF2B5EF4-FFF2-40B4-BE49-F238E27FC236}">
                <a16:creationId xmlns:a16="http://schemas.microsoft.com/office/drawing/2014/main" id="{7C0F5D5A-F2C1-410E-B36A-B32C1C2BE004}"/>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0935321">
            <a:off x="679276" y="2505297"/>
            <a:ext cx="2588209" cy="3535527"/>
          </a:xfrm>
          <a:prstGeom prst="rect">
            <a:avLst/>
          </a:prstGeom>
        </p:spPr>
      </p:pic>
      <p:pic>
        <p:nvPicPr>
          <p:cNvPr id="6" name="Picture 5" descr="A picture containing sitting, fruit, banana, holding&#10;&#10;Description automatically generated">
            <a:extLst>
              <a:ext uri="{FF2B5EF4-FFF2-40B4-BE49-F238E27FC236}">
                <a16:creationId xmlns:a16="http://schemas.microsoft.com/office/drawing/2014/main" id="{0CAE1DA3-4698-426E-8517-21799B29197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788" b="87152" l="17255" r="77098">
                        <a14:foregroundMark x1="56863" y1="87212" x2="49961" y2="85030"/>
                        <a14:foregroundMark x1="58902" y1="18788" x2="51294" y2="25152"/>
                      </a14:backgroundRemoval>
                    </a14:imgEffect>
                  </a14:imgLayer>
                </a14:imgProps>
              </a:ext>
              <a:ext uri="{28A0092B-C50C-407E-A947-70E740481C1C}">
                <a14:useLocalDpi xmlns:a14="http://schemas.microsoft.com/office/drawing/2010/main" val="0"/>
              </a:ext>
            </a:extLst>
          </a:blip>
          <a:srcRect l="9815" t="13358" r="15328" b="7310"/>
          <a:stretch/>
        </p:blipFill>
        <p:spPr>
          <a:xfrm rot="16200000">
            <a:off x="2940310" y="5194109"/>
            <a:ext cx="1285458" cy="1762991"/>
          </a:xfrm>
          <a:prstGeom prst="rect">
            <a:avLst/>
          </a:prstGeom>
        </p:spPr>
      </p:pic>
    </p:spTree>
    <p:extLst>
      <p:ext uri="{BB962C8B-B14F-4D97-AF65-F5344CB8AC3E}">
        <p14:creationId xmlns:p14="http://schemas.microsoft.com/office/powerpoint/2010/main" val="2800181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C70ACC-4768-4E6C-A5FA-A75F9A68A4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40128" y="2536807"/>
            <a:ext cx="3884162" cy="4069587"/>
          </a:xfrm>
          <a:prstGeom prst="rect">
            <a:avLst/>
          </a:prstGeom>
        </p:spPr>
      </p:pic>
      <p:sp>
        <p:nvSpPr>
          <p:cNvPr id="3" name="TextBox 2">
            <a:extLst>
              <a:ext uri="{FF2B5EF4-FFF2-40B4-BE49-F238E27FC236}">
                <a16:creationId xmlns:a16="http://schemas.microsoft.com/office/drawing/2014/main" id="{71C08ABD-5EA1-4CD0-8CA3-DCE90E5029C5}"/>
              </a:ext>
            </a:extLst>
          </p:cNvPr>
          <p:cNvSpPr txBox="1"/>
          <p:nvPr/>
        </p:nvSpPr>
        <p:spPr>
          <a:xfrm>
            <a:off x="355116" y="398671"/>
            <a:ext cx="6700284" cy="2400657"/>
          </a:xfrm>
          <a:prstGeom prst="rect">
            <a:avLst/>
          </a:prstGeom>
          <a:noFill/>
        </p:spPr>
        <p:txBody>
          <a:bodyPr wrap="square" rtlCol="0">
            <a:spAutoFit/>
          </a:bodyPr>
          <a:lstStyle/>
          <a:p>
            <a:r>
              <a:rPr lang="en-US" sz="3600" b="1" dirty="0"/>
              <a:t>Telephones</a:t>
            </a:r>
          </a:p>
          <a:p>
            <a:endParaRPr lang="en-US" b="1" dirty="0"/>
          </a:p>
          <a:p>
            <a:r>
              <a:rPr lang="en-US" sz="2400" dirty="0"/>
              <a:t>This</a:t>
            </a:r>
            <a:r>
              <a:rPr lang="en-US" sz="2400" b="1" dirty="0"/>
              <a:t> </a:t>
            </a:r>
            <a:r>
              <a:rPr lang="en-US" sz="2400" b="1" dirty="0" err="1"/>
              <a:t>CandleStick</a:t>
            </a:r>
            <a:r>
              <a:rPr lang="en-US" sz="2400" b="1" dirty="0"/>
              <a:t> Telephone </a:t>
            </a:r>
            <a:r>
              <a:rPr lang="en-US" sz="2400" dirty="0"/>
              <a:t>dates to the late 1890 through 1940s. These phones were not common in Cayman.  The earliest telephones in Cayman were crank telephones. </a:t>
            </a:r>
            <a:endParaRPr lang="en-GB" sz="2400" dirty="0"/>
          </a:p>
        </p:txBody>
      </p:sp>
      <p:pic>
        <p:nvPicPr>
          <p:cNvPr id="7" name="Picture 6">
            <a:extLst>
              <a:ext uri="{FF2B5EF4-FFF2-40B4-BE49-F238E27FC236}">
                <a16:creationId xmlns:a16="http://schemas.microsoft.com/office/drawing/2014/main" id="{35D393B1-7310-4C97-B020-1F77407F97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00" b="90000" l="2889" r="91334">
                        <a14:foregroundMark x1="25095" y1="21930" x2="23999" y2="23721"/>
                        <a14:foregroundMark x1="32585" y1="9692" x2="32415" y2="9970"/>
                        <a14:foregroundMark x1="36314" y1="3600" x2="36254" y2="3697"/>
                        <a14:foregroundMark x1="11168" y1="21332" x2="10834" y2="22818"/>
                        <a14:foregroundMark x1="4952" y1="21800" x2="18019" y2="21800"/>
                        <a14:foregroundMark x1="3703" y1="45401" x2="3649" y2="46426"/>
                        <a14:foregroundMark x1="17167" y1="42525" x2="16644" y2="43300"/>
                        <a14:foregroundMark x1="22714" y1="34310" x2="22576" y2="34515"/>
                        <a14:foregroundMark x1="37137" y1="93541" x2="52602" y2="96197"/>
                        <a14:foregroundMark x1="25075" y1="91469" x2="25933" y2="91617"/>
                        <a14:foregroundMark x1="74522" y1="92309" x2="77501" y2="91721"/>
                        <a14:foregroundMark x1="8116" y1="20000" x2="7015" y2="19200"/>
                        <a14:foregroundMark x1="6740" y1="19700" x2="9216" y2="21000"/>
                        <a14:foregroundMark x1="6327" y1="19700" x2="4539" y2="19700"/>
                        <a14:backgroundMark x1="43741" y1="4600" x2="59285" y2="89800"/>
                        <a14:backgroundMark x1="59285" y1="89800" x2="59697" y2="90300"/>
                        <a14:backgroundMark x1="81155" y1="5400" x2="15956" y2="69500"/>
                        <a14:backgroundMark x1="20908" y1="5600" x2="38102" y2="25100"/>
                        <a14:backgroundMark x1="41953" y1="2800" x2="23384" y2="12400"/>
                        <a14:backgroundMark x1="23384" y1="12400" x2="22971" y2="12800"/>
                        <a14:backgroundMark x1="16919" y1="25400" x2="24484" y2="30000"/>
                        <a14:backgroundMark x1="24484" y1="30000" x2="26547" y2="38700"/>
                        <a14:backgroundMark x1="26547" y1="38700" x2="20908" y2="53800"/>
                        <a14:backgroundMark x1="16919" y1="35900" x2="20083" y2="43700"/>
                        <a14:backgroundMark x1="20083" y1="43700" x2="20083" y2="48200"/>
                        <a14:backgroundMark x1="25447" y1="23800" x2="24347" y2="34400"/>
                        <a14:backgroundMark x1="24072" y1="18700" x2="32462" y2="25100"/>
                        <a14:backgroundMark x1="11967" y1="17400" x2="4952" y2="17200"/>
                        <a14:backgroundMark x1="2476" y1="45100" x2="15956" y2="46700"/>
                        <a14:backgroundMark x1="3851" y1="46400" x2="8803" y2="66900"/>
                        <a14:backgroundMark x1="1788" y1="52800" x2="3576" y2="60200"/>
                        <a14:backgroundMark x1="3576" y1="60200" x2="6740" y2="64600"/>
                        <a14:backgroundMark x1="89959" y1="12600" x2="53783" y2="47500"/>
                        <a14:backgroundMark x1="53783" y1="47500" x2="44154" y2="66400"/>
                        <a14:backgroundMark x1="90371" y1="51800" x2="56946" y2="80200"/>
                        <a14:backgroundMark x1="56946" y1="80200" x2="13755" y2="93100"/>
                        <a14:backgroundMark x1="87483" y1="72800" x2="65612" y2="93300"/>
                        <a14:backgroundMark x1="65612" y1="93300" x2="48006" y2="99700"/>
                        <a14:backgroundMark x1="94911" y1="88200" x2="87070" y2="92400"/>
                        <a14:backgroundMark x1="87070" y1="92400" x2="76754" y2="93800"/>
                        <a14:backgroundMark x1="76754" y1="93800" x2="26547" y2="91700"/>
                        <a14:backgroundMark x1="26547" y1="91700" x2="26135" y2="91800"/>
                        <a14:backgroundMark x1="88858" y1="87700" x2="77992" y2="92100"/>
                        <a14:backgroundMark x1="31087" y1="9700" x2="26823" y2="20500"/>
                        <a14:backgroundMark x1="22283" y1="34400" x2="19395" y2="37900"/>
                        <a14:backgroundMark x1="15543" y1="20000" x2="8030" y2="19852"/>
                        <a14:backgroundMark x1="5365" y1="19800" x2="5640" y2="18200"/>
                        <a14:backgroundMark x1="13067" y1="23100" x2="8116" y2="43600"/>
                        <a14:backgroundMark x1="7015" y1="40300" x2="4539" y2="45600"/>
                      </a14:backgroundRemoval>
                    </a14:imgEffect>
                  </a14:imgLayer>
                </a14:imgProps>
              </a:ext>
            </a:extLst>
          </a:blip>
          <a:srcRect l="3279" t="19206" r="78054" b="75573"/>
          <a:stretch/>
        </p:blipFill>
        <p:spPr>
          <a:xfrm>
            <a:off x="5355108" y="3105514"/>
            <a:ext cx="457136" cy="175846"/>
          </a:xfrm>
          <a:prstGeom prst="rect">
            <a:avLst/>
          </a:prstGeom>
        </p:spPr>
      </p:pic>
      <p:pic>
        <p:nvPicPr>
          <p:cNvPr id="5" name="Picture 4" descr="A picture containing sitting, wooden, table, brown&#10;&#10;Description automatically generated">
            <a:extLst>
              <a:ext uri="{FF2B5EF4-FFF2-40B4-BE49-F238E27FC236}">
                <a16:creationId xmlns:a16="http://schemas.microsoft.com/office/drawing/2014/main" id="{3E9FB7E4-B164-40FF-96B5-BED307616C8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28752" y="2342826"/>
            <a:ext cx="2571750" cy="3429000"/>
          </a:xfrm>
          <a:prstGeom prst="rect">
            <a:avLst/>
          </a:prstGeom>
        </p:spPr>
      </p:pic>
      <p:pic>
        <p:nvPicPr>
          <p:cNvPr id="9" name="Picture 8">
            <a:extLst>
              <a:ext uri="{FF2B5EF4-FFF2-40B4-BE49-F238E27FC236}">
                <a16:creationId xmlns:a16="http://schemas.microsoft.com/office/drawing/2014/main" id="{2B14EFE9-4253-4F89-8FB2-A17CFDFB15A5}"/>
              </a:ext>
            </a:extLst>
          </p:cNvPr>
          <p:cNvPicPr>
            <a:picLocks noChangeAspect="1"/>
          </p:cNvPicPr>
          <p:nvPr/>
        </p:nvPicPr>
        <p:blipFill>
          <a:blip r:embed="rId7"/>
          <a:stretch>
            <a:fillRect/>
          </a:stretch>
        </p:blipFill>
        <p:spPr>
          <a:xfrm>
            <a:off x="7888532" y="2201333"/>
            <a:ext cx="4155545" cy="2654328"/>
          </a:xfrm>
          <a:prstGeom prst="rect">
            <a:avLst/>
          </a:prstGeom>
        </p:spPr>
      </p:pic>
      <p:sp>
        <p:nvSpPr>
          <p:cNvPr id="10" name="Rectangle 9">
            <a:extLst>
              <a:ext uri="{FF2B5EF4-FFF2-40B4-BE49-F238E27FC236}">
                <a16:creationId xmlns:a16="http://schemas.microsoft.com/office/drawing/2014/main" id="{10A2ED1F-C3BD-45A7-91DD-99D94EACA81A}"/>
              </a:ext>
            </a:extLst>
          </p:cNvPr>
          <p:cNvSpPr/>
          <p:nvPr/>
        </p:nvSpPr>
        <p:spPr>
          <a:xfrm>
            <a:off x="7900224" y="4996295"/>
            <a:ext cx="3990975" cy="369332"/>
          </a:xfrm>
          <a:prstGeom prst="rect">
            <a:avLst/>
          </a:prstGeom>
        </p:spPr>
        <p:txBody>
          <a:bodyPr wrap="square">
            <a:spAutoFit/>
          </a:bodyPr>
          <a:lstStyle/>
          <a:p>
            <a:r>
              <a:rPr lang="en-US" dirty="0"/>
              <a:t>Answer: </a:t>
            </a:r>
            <a:r>
              <a:rPr lang="en-US" sz="1600" dirty="0"/>
              <a:t>THE WORLD'S FIRST TELEPHONE</a:t>
            </a:r>
            <a:endParaRPr lang="en-GB" sz="2000" dirty="0"/>
          </a:p>
        </p:txBody>
      </p:sp>
      <p:sp>
        <p:nvSpPr>
          <p:cNvPr id="6" name="TextBox 5">
            <a:extLst>
              <a:ext uri="{FF2B5EF4-FFF2-40B4-BE49-F238E27FC236}">
                <a16:creationId xmlns:a16="http://schemas.microsoft.com/office/drawing/2014/main" id="{97FDB3A4-315A-4B0D-A4FF-72A309B017D0}"/>
              </a:ext>
            </a:extLst>
          </p:cNvPr>
          <p:cNvSpPr txBox="1"/>
          <p:nvPr/>
        </p:nvSpPr>
        <p:spPr>
          <a:xfrm>
            <a:off x="4457407" y="5618349"/>
            <a:ext cx="3314439" cy="923330"/>
          </a:xfrm>
          <a:prstGeom prst="rect">
            <a:avLst/>
          </a:prstGeom>
          <a:noFill/>
        </p:spPr>
        <p:txBody>
          <a:bodyPr wrap="square" rtlCol="0">
            <a:spAutoFit/>
          </a:bodyPr>
          <a:lstStyle/>
          <a:p>
            <a:r>
              <a:rPr lang="en-US" dirty="0"/>
              <a:t>1950s Crank telephone used by the Cayman Islands Customs Department in the 1950s.</a:t>
            </a:r>
            <a:endParaRPr lang="en-GB" dirty="0"/>
          </a:p>
        </p:txBody>
      </p:sp>
      <p:sp>
        <p:nvSpPr>
          <p:cNvPr id="4" name="Rectangle 3">
            <a:extLst>
              <a:ext uri="{FF2B5EF4-FFF2-40B4-BE49-F238E27FC236}">
                <a16:creationId xmlns:a16="http://schemas.microsoft.com/office/drawing/2014/main" id="{D5933415-4C3B-4655-936C-D58F65477221}"/>
              </a:ext>
            </a:extLst>
          </p:cNvPr>
          <p:cNvSpPr/>
          <p:nvPr/>
        </p:nvSpPr>
        <p:spPr>
          <a:xfrm>
            <a:off x="7926858" y="5334849"/>
            <a:ext cx="4929616" cy="646331"/>
          </a:xfrm>
          <a:prstGeom prst="rect">
            <a:avLst/>
          </a:prstGeom>
        </p:spPr>
        <p:txBody>
          <a:bodyPr wrap="square">
            <a:spAutoFit/>
          </a:bodyPr>
          <a:lstStyle/>
          <a:p>
            <a:r>
              <a:rPr lang="en-US" dirty="0"/>
              <a:t>Invented by Italian born Antonio </a:t>
            </a:r>
            <a:r>
              <a:rPr lang="en-US" dirty="0" err="1"/>
              <a:t>Meucci</a:t>
            </a:r>
            <a:endParaRPr lang="en-US" dirty="0"/>
          </a:p>
          <a:p>
            <a:r>
              <a:rPr lang="en-US" dirty="0"/>
              <a:t>in 1849 in New York.</a:t>
            </a:r>
          </a:p>
        </p:txBody>
      </p:sp>
      <p:sp>
        <p:nvSpPr>
          <p:cNvPr id="8" name="TextBox 7">
            <a:extLst>
              <a:ext uri="{FF2B5EF4-FFF2-40B4-BE49-F238E27FC236}">
                <a16:creationId xmlns:a16="http://schemas.microsoft.com/office/drawing/2014/main" id="{64B04B31-93EF-44BD-825C-1DF717B69B61}"/>
              </a:ext>
            </a:extLst>
          </p:cNvPr>
          <p:cNvSpPr txBox="1"/>
          <p:nvPr/>
        </p:nvSpPr>
        <p:spPr>
          <a:xfrm>
            <a:off x="7771846" y="1599000"/>
            <a:ext cx="3668564" cy="369332"/>
          </a:xfrm>
          <a:prstGeom prst="rect">
            <a:avLst/>
          </a:prstGeom>
          <a:noFill/>
        </p:spPr>
        <p:txBody>
          <a:bodyPr wrap="square" rtlCol="0">
            <a:spAutoFit/>
          </a:bodyPr>
          <a:lstStyle/>
          <a:p>
            <a:r>
              <a:rPr lang="en-US" b="1" dirty="0"/>
              <a:t>Question: What is this?</a:t>
            </a:r>
            <a:endParaRPr lang="en-GB" b="1" dirty="0"/>
          </a:p>
        </p:txBody>
      </p:sp>
    </p:spTree>
    <p:extLst>
      <p:ext uri="{BB962C8B-B14F-4D97-AF65-F5344CB8AC3E}">
        <p14:creationId xmlns:p14="http://schemas.microsoft.com/office/powerpoint/2010/main" val="498457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TotalTime>
  <Words>590</Words>
  <Application>Microsoft Office PowerPoint</Application>
  <PresentationFormat>Widescreen</PresentationFormat>
  <Paragraphs>67</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Barnes-Tabora</dc:creator>
  <cp:lastModifiedBy>Debra Barnes-Tabora</cp:lastModifiedBy>
  <cp:revision>32</cp:revision>
  <cp:lastPrinted>2019-11-13T16:57:20Z</cp:lastPrinted>
  <dcterms:created xsi:type="dcterms:W3CDTF">2019-11-06T18:20:29Z</dcterms:created>
  <dcterms:modified xsi:type="dcterms:W3CDTF">2020-03-24T19:04:32Z</dcterms:modified>
</cp:coreProperties>
</file>